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1AA3B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 varScale="1">
        <p:scale>
          <a:sx n="73" d="100"/>
          <a:sy n="73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E74C1-E519-4EFA-865F-46FC95052AE8}" type="doc">
      <dgm:prSet loTypeId="urn:microsoft.com/office/officeart/2005/8/layout/cycle6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86163C-B724-4069-888F-449C1C335895}">
      <dgm:prSet phldrT="[Text]"/>
      <dgm:spPr/>
      <dgm:t>
        <a:bodyPr/>
        <a:lstStyle/>
        <a:p>
          <a:r>
            <a:rPr lang="en-US" dirty="0" smtClean="0"/>
            <a:t>Honesty and Integrity</a:t>
          </a:r>
          <a:endParaRPr lang="en-US" dirty="0"/>
        </a:p>
      </dgm:t>
    </dgm:pt>
    <dgm:pt modelId="{15A742F2-4736-4350-85EC-441A2D2D0ACD}" type="parTrans" cxnId="{763995CE-BAFB-41FF-B39C-D21DEAD41889}">
      <dgm:prSet/>
      <dgm:spPr/>
      <dgm:t>
        <a:bodyPr/>
        <a:lstStyle/>
        <a:p>
          <a:endParaRPr lang="en-US"/>
        </a:p>
      </dgm:t>
    </dgm:pt>
    <dgm:pt modelId="{AC7B5719-B40A-45B7-AE70-12C283310224}" type="sibTrans" cxnId="{763995CE-BAFB-41FF-B39C-D21DEAD41889}">
      <dgm:prSet/>
      <dgm:spPr/>
      <dgm:t>
        <a:bodyPr/>
        <a:lstStyle/>
        <a:p>
          <a:endParaRPr lang="en-US"/>
        </a:p>
      </dgm:t>
    </dgm:pt>
    <dgm:pt modelId="{F86ABE52-BB3E-4E6B-A993-F46AB1D12DFD}">
      <dgm:prSet phldrT="[Text]"/>
      <dgm:spPr/>
      <dgm:t>
        <a:bodyPr/>
        <a:lstStyle/>
        <a:p>
          <a:r>
            <a:rPr lang="en-US" dirty="0" smtClean="0"/>
            <a:t>Leadership and Teamwork Skills</a:t>
          </a:r>
          <a:endParaRPr lang="en-US" dirty="0"/>
        </a:p>
      </dgm:t>
    </dgm:pt>
    <dgm:pt modelId="{C7C7E61C-9EA8-422A-91FC-6748E6E09B61}" type="parTrans" cxnId="{C3DD057B-EF9B-4C50-AFEF-8B0E767A45E4}">
      <dgm:prSet/>
      <dgm:spPr/>
      <dgm:t>
        <a:bodyPr/>
        <a:lstStyle/>
        <a:p>
          <a:endParaRPr lang="en-US"/>
        </a:p>
      </dgm:t>
    </dgm:pt>
    <dgm:pt modelId="{2AC69DD1-2313-4B23-A1E4-4A48430736B6}" type="sibTrans" cxnId="{C3DD057B-EF9B-4C50-AFEF-8B0E767A45E4}">
      <dgm:prSet/>
      <dgm:spPr/>
      <dgm:t>
        <a:bodyPr/>
        <a:lstStyle/>
        <a:p>
          <a:endParaRPr lang="en-US"/>
        </a:p>
      </dgm:t>
    </dgm:pt>
    <dgm:pt modelId="{878EF1C3-5092-47FD-8897-28631BA2832B}">
      <dgm:prSet phldrT="[Text]"/>
      <dgm:spPr/>
      <dgm:t>
        <a:bodyPr/>
        <a:lstStyle/>
        <a:p>
          <a:r>
            <a:rPr lang="en-US" dirty="0" smtClean="0"/>
            <a:t>Time Management Skills</a:t>
          </a:r>
          <a:endParaRPr lang="en-US" dirty="0"/>
        </a:p>
      </dgm:t>
    </dgm:pt>
    <dgm:pt modelId="{D2121FEA-8B88-41F3-9D57-00A523AE2F85}" type="parTrans" cxnId="{BE2F7F45-C2C9-4C15-8459-726448E0FEBC}">
      <dgm:prSet/>
      <dgm:spPr/>
      <dgm:t>
        <a:bodyPr/>
        <a:lstStyle/>
        <a:p>
          <a:endParaRPr lang="en-US"/>
        </a:p>
      </dgm:t>
    </dgm:pt>
    <dgm:pt modelId="{0D779625-1596-4AD7-8D18-4EB9FFB0A752}" type="sibTrans" cxnId="{BE2F7F45-C2C9-4C15-8459-726448E0FEBC}">
      <dgm:prSet/>
      <dgm:spPr/>
      <dgm:t>
        <a:bodyPr/>
        <a:lstStyle/>
        <a:p>
          <a:endParaRPr lang="en-US"/>
        </a:p>
      </dgm:t>
    </dgm:pt>
    <dgm:pt modelId="{28353073-E2B4-4B0B-8AFD-D8926DE0EF50}">
      <dgm:prSet phldrT="[Text]"/>
      <dgm:spPr/>
      <dgm:t>
        <a:bodyPr/>
        <a:lstStyle/>
        <a:p>
          <a:r>
            <a:rPr lang="en-US" dirty="0" smtClean="0"/>
            <a:t>Caring and Empathy</a:t>
          </a:r>
          <a:endParaRPr lang="en-US" dirty="0"/>
        </a:p>
      </dgm:t>
    </dgm:pt>
    <dgm:pt modelId="{1510A4A0-94A4-491B-885C-A7C396E20D32}" type="parTrans" cxnId="{369B3D7D-0B1A-412A-9643-40EDA231A4AB}">
      <dgm:prSet/>
      <dgm:spPr/>
      <dgm:t>
        <a:bodyPr/>
        <a:lstStyle/>
        <a:p>
          <a:endParaRPr lang="en-US"/>
        </a:p>
      </dgm:t>
    </dgm:pt>
    <dgm:pt modelId="{CA92A2A7-20EC-4BD3-A8DA-60781C95B068}" type="sibTrans" cxnId="{369B3D7D-0B1A-412A-9643-40EDA231A4AB}">
      <dgm:prSet/>
      <dgm:spPr/>
      <dgm:t>
        <a:bodyPr/>
        <a:lstStyle/>
        <a:p>
          <a:endParaRPr lang="en-US"/>
        </a:p>
      </dgm:t>
    </dgm:pt>
    <dgm:pt modelId="{27BBC522-7F8F-4FBF-BD15-0E71BACD1114}">
      <dgm:prSet phldrT="[Text]"/>
      <dgm:spPr/>
      <dgm:t>
        <a:bodyPr/>
        <a:lstStyle/>
        <a:p>
          <a:r>
            <a:rPr lang="en-US" dirty="0" smtClean="0"/>
            <a:t>Knowledge and Intuition</a:t>
          </a:r>
          <a:endParaRPr lang="en-US" dirty="0"/>
        </a:p>
      </dgm:t>
    </dgm:pt>
    <dgm:pt modelId="{2354391C-8A7E-412A-AEFD-B1DDAFAD754F}" type="parTrans" cxnId="{CCE05793-BF80-467B-AC0B-B35D33888C86}">
      <dgm:prSet/>
      <dgm:spPr/>
      <dgm:t>
        <a:bodyPr/>
        <a:lstStyle/>
        <a:p>
          <a:endParaRPr lang="en-US"/>
        </a:p>
      </dgm:t>
    </dgm:pt>
    <dgm:pt modelId="{46039665-48B5-415A-A305-7E39D60F43A2}" type="sibTrans" cxnId="{CCE05793-BF80-467B-AC0B-B35D33888C86}">
      <dgm:prSet/>
      <dgm:spPr/>
      <dgm:t>
        <a:bodyPr/>
        <a:lstStyle/>
        <a:p>
          <a:endParaRPr lang="en-US"/>
        </a:p>
      </dgm:t>
    </dgm:pt>
    <dgm:pt modelId="{7C6C4812-1D26-4A6C-8845-03BB7072A2F9}" type="pres">
      <dgm:prSet presAssocID="{985E74C1-E519-4EFA-865F-46FC95052A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080783-68FF-4558-AA7B-122401C5BD8C}" type="pres">
      <dgm:prSet presAssocID="{AA86163C-B724-4069-888F-449C1C33589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4985C-7CF9-4E7D-9A03-94AC18D44A60}" type="pres">
      <dgm:prSet presAssocID="{AA86163C-B724-4069-888F-449C1C335895}" presName="spNode" presStyleCnt="0"/>
      <dgm:spPr/>
    </dgm:pt>
    <dgm:pt modelId="{956F2D99-6903-4A9C-A50A-3C7AB990EA0D}" type="pres">
      <dgm:prSet presAssocID="{AC7B5719-B40A-45B7-AE70-12C28331022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DCDBEA0-9FDF-4A72-8D0F-53E6872E2BC1}" type="pres">
      <dgm:prSet presAssocID="{F86ABE52-BB3E-4E6B-A993-F46AB1D12D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22BDF-A7A1-44FA-A64E-90AD207DFB79}" type="pres">
      <dgm:prSet presAssocID="{F86ABE52-BB3E-4E6B-A993-F46AB1D12DFD}" presName="spNode" presStyleCnt="0"/>
      <dgm:spPr/>
    </dgm:pt>
    <dgm:pt modelId="{AEB93295-544E-4686-8638-D43E2315BDB1}" type="pres">
      <dgm:prSet presAssocID="{2AC69DD1-2313-4B23-A1E4-4A48430736B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2BF0E97-36AD-4072-BB06-E823845DA460}" type="pres">
      <dgm:prSet presAssocID="{878EF1C3-5092-47FD-8897-28631BA283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38434-E14B-46AB-B85E-9FFF2F5B7F09}" type="pres">
      <dgm:prSet presAssocID="{878EF1C3-5092-47FD-8897-28631BA2832B}" presName="spNode" presStyleCnt="0"/>
      <dgm:spPr/>
    </dgm:pt>
    <dgm:pt modelId="{42DB3462-E2DB-4D26-8FD9-4E553A60DB76}" type="pres">
      <dgm:prSet presAssocID="{0D779625-1596-4AD7-8D18-4EB9FFB0A75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9C634E7-BA92-44F2-A42F-EB8113E9E5A9}" type="pres">
      <dgm:prSet presAssocID="{28353073-E2B4-4B0B-8AFD-D8926DE0EF5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0F714-7B8E-4134-9296-0D60E1E38A2D}" type="pres">
      <dgm:prSet presAssocID="{28353073-E2B4-4B0B-8AFD-D8926DE0EF50}" presName="spNode" presStyleCnt="0"/>
      <dgm:spPr/>
    </dgm:pt>
    <dgm:pt modelId="{F8675D2F-1BE3-4D1A-A2E1-E37141CD2820}" type="pres">
      <dgm:prSet presAssocID="{CA92A2A7-20EC-4BD3-A8DA-60781C95B06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D39EF4F-93F6-4614-B595-F0C2CBB4D024}" type="pres">
      <dgm:prSet presAssocID="{27BBC522-7F8F-4FBF-BD15-0E71BACD11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C7204-CAD3-4026-B702-6FBD91454C81}" type="pres">
      <dgm:prSet presAssocID="{27BBC522-7F8F-4FBF-BD15-0E71BACD1114}" presName="spNode" presStyleCnt="0"/>
      <dgm:spPr/>
    </dgm:pt>
    <dgm:pt modelId="{0172F862-7EE6-4ABC-8C7C-6495EA966546}" type="pres">
      <dgm:prSet presAssocID="{46039665-48B5-415A-A305-7E39D60F43A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69B3D7D-0B1A-412A-9643-40EDA231A4AB}" srcId="{985E74C1-E519-4EFA-865F-46FC95052AE8}" destId="{28353073-E2B4-4B0B-8AFD-D8926DE0EF50}" srcOrd="3" destOrd="0" parTransId="{1510A4A0-94A4-491B-885C-A7C396E20D32}" sibTransId="{CA92A2A7-20EC-4BD3-A8DA-60781C95B068}"/>
    <dgm:cxn modelId="{C9FBB773-1630-4A4A-B93E-892CB4C00DBD}" type="presOf" srcId="{28353073-E2B4-4B0B-8AFD-D8926DE0EF50}" destId="{19C634E7-BA92-44F2-A42F-EB8113E9E5A9}" srcOrd="0" destOrd="0" presId="urn:microsoft.com/office/officeart/2005/8/layout/cycle6"/>
    <dgm:cxn modelId="{57F95276-5EBD-4477-A381-840A799A0EB6}" type="presOf" srcId="{878EF1C3-5092-47FD-8897-28631BA2832B}" destId="{A2BF0E97-36AD-4072-BB06-E823845DA460}" srcOrd="0" destOrd="0" presId="urn:microsoft.com/office/officeart/2005/8/layout/cycle6"/>
    <dgm:cxn modelId="{8E5E8B94-D808-4460-B15B-090AE130B7A4}" type="presOf" srcId="{CA92A2A7-20EC-4BD3-A8DA-60781C95B068}" destId="{F8675D2F-1BE3-4D1A-A2E1-E37141CD2820}" srcOrd="0" destOrd="0" presId="urn:microsoft.com/office/officeart/2005/8/layout/cycle6"/>
    <dgm:cxn modelId="{7D5D8AF5-C8B9-4877-80C6-BF8607621AC6}" type="presOf" srcId="{46039665-48B5-415A-A305-7E39D60F43A2}" destId="{0172F862-7EE6-4ABC-8C7C-6495EA966546}" srcOrd="0" destOrd="0" presId="urn:microsoft.com/office/officeart/2005/8/layout/cycle6"/>
    <dgm:cxn modelId="{45478B5F-2463-440D-8936-DFBD75AAE2B1}" type="presOf" srcId="{2AC69DD1-2313-4B23-A1E4-4A48430736B6}" destId="{AEB93295-544E-4686-8638-D43E2315BDB1}" srcOrd="0" destOrd="0" presId="urn:microsoft.com/office/officeart/2005/8/layout/cycle6"/>
    <dgm:cxn modelId="{F49DE8E5-8F32-46F7-A175-B75787A7A8B9}" type="presOf" srcId="{27BBC522-7F8F-4FBF-BD15-0E71BACD1114}" destId="{9D39EF4F-93F6-4614-B595-F0C2CBB4D024}" srcOrd="0" destOrd="0" presId="urn:microsoft.com/office/officeart/2005/8/layout/cycle6"/>
    <dgm:cxn modelId="{C3DD057B-EF9B-4C50-AFEF-8B0E767A45E4}" srcId="{985E74C1-E519-4EFA-865F-46FC95052AE8}" destId="{F86ABE52-BB3E-4E6B-A993-F46AB1D12DFD}" srcOrd="1" destOrd="0" parTransId="{C7C7E61C-9EA8-422A-91FC-6748E6E09B61}" sibTransId="{2AC69DD1-2313-4B23-A1E4-4A48430736B6}"/>
    <dgm:cxn modelId="{E3D7AC66-0C20-467A-89B1-200B31CF794D}" type="presOf" srcId="{AC7B5719-B40A-45B7-AE70-12C283310224}" destId="{956F2D99-6903-4A9C-A50A-3C7AB990EA0D}" srcOrd="0" destOrd="0" presId="urn:microsoft.com/office/officeart/2005/8/layout/cycle6"/>
    <dgm:cxn modelId="{BE2F7F45-C2C9-4C15-8459-726448E0FEBC}" srcId="{985E74C1-E519-4EFA-865F-46FC95052AE8}" destId="{878EF1C3-5092-47FD-8897-28631BA2832B}" srcOrd="2" destOrd="0" parTransId="{D2121FEA-8B88-41F3-9D57-00A523AE2F85}" sibTransId="{0D779625-1596-4AD7-8D18-4EB9FFB0A752}"/>
    <dgm:cxn modelId="{763995CE-BAFB-41FF-B39C-D21DEAD41889}" srcId="{985E74C1-E519-4EFA-865F-46FC95052AE8}" destId="{AA86163C-B724-4069-888F-449C1C335895}" srcOrd="0" destOrd="0" parTransId="{15A742F2-4736-4350-85EC-441A2D2D0ACD}" sibTransId="{AC7B5719-B40A-45B7-AE70-12C283310224}"/>
    <dgm:cxn modelId="{94128FA3-C6D9-452F-AF4C-D51CFA163368}" type="presOf" srcId="{985E74C1-E519-4EFA-865F-46FC95052AE8}" destId="{7C6C4812-1D26-4A6C-8845-03BB7072A2F9}" srcOrd="0" destOrd="0" presId="urn:microsoft.com/office/officeart/2005/8/layout/cycle6"/>
    <dgm:cxn modelId="{45EFCF36-693B-47DF-8AD9-0D0AA9CCB289}" type="presOf" srcId="{F86ABE52-BB3E-4E6B-A993-F46AB1D12DFD}" destId="{0DCDBEA0-9FDF-4A72-8D0F-53E6872E2BC1}" srcOrd="0" destOrd="0" presId="urn:microsoft.com/office/officeart/2005/8/layout/cycle6"/>
    <dgm:cxn modelId="{327D46D7-505A-4E50-B1B1-3B63797E1A30}" type="presOf" srcId="{AA86163C-B724-4069-888F-449C1C335895}" destId="{55080783-68FF-4558-AA7B-122401C5BD8C}" srcOrd="0" destOrd="0" presId="urn:microsoft.com/office/officeart/2005/8/layout/cycle6"/>
    <dgm:cxn modelId="{CCE05793-BF80-467B-AC0B-B35D33888C86}" srcId="{985E74C1-E519-4EFA-865F-46FC95052AE8}" destId="{27BBC522-7F8F-4FBF-BD15-0E71BACD1114}" srcOrd="4" destOrd="0" parTransId="{2354391C-8A7E-412A-AEFD-B1DDAFAD754F}" sibTransId="{46039665-48B5-415A-A305-7E39D60F43A2}"/>
    <dgm:cxn modelId="{529F853F-1F73-484C-B65E-745F467F3D82}" type="presOf" srcId="{0D779625-1596-4AD7-8D18-4EB9FFB0A752}" destId="{42DB3462-E2DB-4D26-8FD9-4E553A60DB76}" srcOrd="0" destOrd="0" presId="urn:microsoft.com/office/officeart/2005/8/layout/cycle6"/>
    <dgm:cxn modelId="{D13EE72F-80C0-47CE-BF78-35B57B44B1D2}" type="presParOf" srcId="{7C6C4812-1D26-4A6C-8845-03BB7072A2F9}" destId="{55080783-68FF-4558-AA7B-122401C5BD8C}" srcOrd="0" destOrd="0" presId="urn:microsoft.com/office/officeart/2005/8/layout/cycle6"/>
    <dgm:cxn modelId="{9CE3F320-A38D-4769-B443-A3DC694A15BB}" type="presParOf" srcId="{7C6C4812-1D26-4A6C-8845-03BB7072A2F9}" destId="{FAE4985C-7CF9-4E7D-9A03-94AC18D44A60}" srcOrd="1" destOrd="0" presId="urn:microsoft.com/office/officeart/2005/8/layout/cycle6"/>
    <dgm:cxn modelId="{899E6089-FE71-4F73-979B-506504C641D2}" type="presParOf" srcId="{7C6C4812-1D26-4A6C-8845-03BB7072A2F9}" destId="{956F2D99-6903-4A9C-A50A-3C7AB990EA0D}" srcOrd="2" destOrd="0" presId="urn:microsoft.com/office/officeart/2005/8/layout/cycle6"/>
    <dgm:cxn modelId="{72AEF9E0-E08D-44A3-8966-44056C495DF9}" type="presParOf" srcId="{7C6C4812-1D26-4A6C-8845-03BB7072A2F9}" destId="{0DCDBEA0-9FDF-4A72-8D0F-53E6872E2BC1}" srcOrd="3" destOrd="0" presId="urn:microsoft.com/office/officeart/2005/8/layout/cycle6"/>
    <dgm:cxn modelId="{83B1465A-A5E2-425F-A159-11BA2955B2E4}" type="presParOf" srcId="{7C6C4812-1D26-4A6C-8845-03BB7072A2F9}" destId="{B1922BDF-A7A1-44FA-A64E-90AD207DFB79}" srcOrd="4" destOrd="0" presId="urn:microsoft.com/office/officeart/2005/8/layout/cycle6"/>
    <dgm:cxn modelId="{A03E4631-A49D-43BE-915B-93A7F79CA1DB}" type="presParOf" srcId="{7C6C4812-1D26-4A6C-8845-03BB7072A2F9}" destId="{AEB93295-544E-4686-8638-D43E2315BDB1}" srcOrd="5" destOrd="0" presId="urn:microsoft.com/office/officeart/2005/8/layout/cycle6"/>
    <dgm:cxn modelId="{C7D18BCA-C91F-4775-9569-DA75F273483E}" type="presParOf" srcId="{7C6C4812-1D26-4A6C-8845-03BB7072A2F9}" destId="{A2BF0E97-36AD-4072-BB06-E823845DA460}" srcOrd="6" destOrd="0" presId="urn:microsoft.com/office/officeart/2005/8/layout/cycle6"/>
    <dgm:cxn modelId="{B96B0C5E-48D0-4415-B8F9-946731B833CF}" type="presParOf" srcId="{7C6C4812-1D26-4A6C-8845-03BB7072A2F9}" destId="{BE738434-E14B-46AB-B85E-9FFF2F5B7F09}" srcOrd="7" destOrd="0" presId="urn:microsoft.com/office/officeart/2005/8/layout/cycle6"/>
    <dgm:cxn modelId="{5F63AEBA-7618-40B7-8092-72F8A792E5D5}" type="presParOf" srcId="{7C6C4812-1D26-4A6C-8845-03BB7072A2F9}" destId="{42DB3462-E2DB-4D26-8FD9-4E553A60DB76}" srcOrd="8" destOrd="0" presId="urn:microsoft.com/office/officeart/2005/8/layout/cycle6"/>
    <dgm:cxn modelId="{21B332CE-C154-4A83-BE9D-A476216145C4}" type="presParOf" srcId="{7C6C4812-1D26-4A6C-8845-03BB7072A2F9}" destId="{19C634E7-BA92-44F2-A42F-EB8113E9E5A9}" srcOrd="9" destOrd="0" presId="urn:microsoft.com/office/officeart/2005/8/layout/cycle6"/>
    <dgm:cxn modelId="{BF9EE212-A885-4FA8-83AA-604EF549248C}" type="presParOf" srcId="{7C6C4812-1D26-4A6C-8845-03BB7072A2F9}" destId="{3640F714-7B8E-4134-9296-0D60E1E38A2D}" srcOrd="10" destOrd="0" presId="urn:microsoft.com/office/officeart/2005/8/layout/cycle6"/>
    <dgm:cxn modelId="{6FD0917E-6464-427E-805E-B02BF5293CE6}" type="presParOf" srcId="{7C6C4812-1D26-4A6C-8845-03BB7072A2F9}" destId="{F8675D2F-1BE3-4D1A-A2E1-E37141CD2820}" srcOrd="11" destOrd="0" presId="urn:microsoft.com/office/officeart/2005/8/layout/cycle6"/>
    <dgm:cxn modelId="{2AE67CDD-32AC-48D4-96F5-E9DFFBB0786B}" type="presParOf" srcId="{7C6C4812-1D26-4A6C-8845-03BB7072A2F9}" destId="{9D39EF4F-93F6-4614-B595-F0C2CBB4D024}" srcOrd="12" destOrd="0" presId="urn:microsoft.com/office/officeart/2005/8/layout/cycle6"/>
    <dgm:cxn modelId="{071FFCCC-BCAD-4016-A828-B5D5E63D5C75}" type="presParOf" srcId="{7C6C4812-1D26-4A6C-8845-03BB7072A2F9}" destId="{9D6C7204-CAD3-4026-B702-6FBD91454C81}" srcOrd="13" destOrd="0" presId="urn:microsoft.com/office/officeart/2005/8/layout/cycle6"/>
    <dgm:cxn modelId="{23159179-E609-46B3-ADC8-C274A980F6A1}" type="presParOf" srcId="{7C6C4812-1D26-4A6C-8845-03BB7072A2F9}" destId="{0172F862-7EE6-4ABC-8C7C-6495EA96654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080783-68FF-4558-AA7B-122401C5BD8C}">
      <dsp:nvSpPr>
        <dsp:cNvPr id="0" name=""/>
        <dsp:cNvSpPr/>
      </dsp:nvSpPr>
      <dsp:spPr>
        <a:xfrm>
          <a:off x="3163044" y="909"/>
          <a:ext cx="1751111" cy="11382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Honesty and Integrity</a:t>
          </a:r>
          <a:endParaRPr lang="en-US" sz="1900" kern="1200" dirty="0"/>
        </a:p>
      </dsp:txBody>
      <dsp:txXfrm>
        <a:off x="3163044" y="909"/>
        <a:ext cx="1751111" cy="1138222"/>
      </dsp:txXfrm>
    </dsp:sp>
    <dsp:sp modelId="{956F2D99-6903-4A9C-A50A-3C7AB990EA0D}">
      <dsp:nvSpPr>
        <dsp:cNvPr id="0" name=""/>
        <dsp:cNvSpPr/>
      </dsp:nvSpPr>
      <dsp:spPr>
        <a:xfrm>
          <a:off x="1762132" y="570021"/>
          <a:ext cx="4552935" cy="4552935"/>
        </a:xfrm>
        <a:custGeom>
          <a:avLst/>
          <a:gdLst/>
          <a:ahLst/>
          <a:cxnLst/>
          <a:rect l="0" t="0" r="0" b="0"/>
          <a:pathLst>
            <a:path>
              <a:moveTo>
                <a:pt x="3164083" y="180174"/>
              </a:moveTo>
              <a:arcTo wR="2276467" hR="2276467" stAng="17576931" swAng="196405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DBEA0-9FDF-4A72-8D0F-53E6872E2BC1}">
      <dsp:nvSpPr>
        <dsp:cNvPr id="0" name=""/>
        <dsp:cNvSpPr/>
      </dsp:nvSpPr>
      <dsp:spPr>
        <a:xfrm>
          <a:off x="5328093" y="1573910"/>
          <a:ext cx="1751111" cy="1138222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Leadership and Teamwork Skills</a:t>
          </a:r>
          <a:endParaRPr lang="en-US" sz="1900" kern="1200" dirty="0"/>
        </a:p>
      </dsp:txBody>
      <dsp:txXfrm>
        <a:off x="5328093" y="1573910"/>
        <a:ext cx="1751111" cy="1138222"/>
      </dsp:txXfrm>
    </dsp:sp>
    <dsp:sp modelId="{AEB93295-544E-4686-8638-D43E2315BDB1}">
      <dsp:nvSpPr>
        <dsp:cNvPr id="0" name=""/>
        <dsp:cNvSpPr/>
      </dsp:nvSpPr>
      <dsp:spPr>
        <a:xfrm>
          <a:off x="1762132" y="570021"/>
          <a:ext cx="4552935" cy="4552935"/>
        </a:xfrm>
        <a:custGeom>
          <a:avLst/>
          <a:gdLst/>
          <a:ahLst/>
          <a:cxnLst/>
          <a:rect l="0" t="0" r="0" b="0"/>
          <a:pathLst>
            <a:path>
              <a:moveTo>
                <a:pt x="4549781" y="2156675"/>
              </a:moveTo>
              <a:arcTo wR="2276467" hR="2276467" stAng="21419016" swAng="2198238"/>
            </a:path>
          </a:pathLst>
        </a:custGeom>
        <a:noFill/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F0E97-36AD-4072-BB06-E823845DA460}">
      <dsp:nvSpPr>
        <dsp:cNvPr id="0" name=""/>
        <dsp:cNvSpPr/>
      </dsp:nvSpPr>
      <dsp:spPr>
        <a:xfrm>
          <a:off x="4501118" y="4119078"/>
          <a:ext cx="1751111" cy="1138222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Time Management Skills</a:t>
          </a:r>
          <a:endParaRPr lang="en-US" sz="1900" kern="1200" dirty="0"/>
        </a:p>
      </dsp:txBody>
      <dsp:txXfrm>
        <a:off x="4501118" y="4119078"/>
        <a:ext cx="1751111" cy="1138222"/>
      </dsp:txXfrm>
    </dsp:sp>
    <dsp:sp modelId="{42DB3462-E2DB-4D26-8FD9-4E553A60DB76}">
      <dsp:nvSpPr>
        <dsp:cNvPr id="0" name=""/>
        <dsp:cNvSpPr/>
      </dsp:nvSpPr>
      <dsp:spPr>
        <a:xfrm>
          <a:off x="1762132" y="570021"/>
          <a:ext cx="4552935" cy="4552935"/>
        </a:xfrm>
        <a:custGeom>
          <a:avLst/>
          <a:gdLst/>
          <a:ahLst/>
          <a:cxnLst/>
          <a:rect l="0" t="0" r="0" b="0"/>
          <a:pathLst>
            <a:path>
              <a:moveTo>
                <a:pt x="2729925" y="4507315"/>
              </a:moveTo>
              <a:arcTo wR="2276467" hR="2276467" stAng="4710613" swAng="1378775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634E7-BA92-44F2-A42F-EB8113E9E5A9}">
      <dsp:nvSpPr>
        <dsp:cNvPr id="0" name=""/>
        <dsp:cNvSpPr/>
      </dsp:nvSpPr>
      <dsp:spPr>
        <a:xfrm>
          <a:off x="1824969" y="4119078"/>
          <a:ext cx="1751111" cy="1138222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Caring and Empathy</a:t>
          </a:r>
          <a:endParaRPr lang="en-US" sz="1900" kern="1200" dirty="0"/>
        </a:p>
      </dsp:txBody>
      <dsp:txXfrm>
        <a:off x="1824969" y="4119078"/>
        <a:ext cx="1751111" cy="1138222"/>
      </dsp:txXfrm>
    </dsp:sp>
    <dsp:sp modelId="{F8675D2F-1BE3-4D1A-A2E1-E37141CD2820}">
      <dsp:nvSpPr>
        <dsp:cNvPr id="0" name=""/>
        <dsp:cNvSpPr/>
      </dsp:nvSpPr>
      <dsp:spPr>
        <a:xfrm>
          <a:off x="1762132" y="570021"/>
          <a:ext cx="4552935" cy="4552935"/>
        </a:xfrm>
        <a:custGeom>
          <a:avLst/>
          <a:gdLst/>
          <a:ahLst/>
          <a:cxnLst/>
          <a:rect l="0" t="0" r="0" b="0"/>
          <a:pathLst>
            <a:path>
              <a:moveTo>
                <a:pt x="380808" y="3536937"/>
              </a:moveTo>
              <a:arcTo wR="2276467" hR="2276467" stAng="8782747" swAng="2198238"/>
            </a:path>
          </a:pathLst>
        </a:custGeom>
        <a:noFill/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9EF4F-93F6-4614-B595-F0C2CBB4D024}">
      <dsp:nvSpPr>
        <dsp:cNvPr id="0" name=""/>
        <dsp:cNvSpPr/>
      </dsp:nvSpPr>
      <dsp:spPr>
        <a:xfrm>
          <a:off x="997994" y="1573910"/>
          <a:ext cx="1751111" cy="113822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Knowledge and Intuition</a:t>
          </a:r>
          <a:endParaRPr lang="en-US" sz="1900" kern="1200" dirty="0"/>
        </a:p>
      </dsp:txBody>
      <dsp:txXfrm>
        <a:off x="997994" y="1573910"/>
        <a:ext cx="1751111" cy="1138222"/>
      </dsp:txXfrm>
    </dsp:sp>
    <dsp:sp modelId="{0172F862-7EE6-4ABC-8C7C-6495EA966546}">
      <dsp:nvSpPr>
        <dsp:cNvPr id="0" name=""/>
        <dsp:cNvSpPr/>
      </dsp:nvSpPr>
      <dsp:spPr>
        <a:xfrm>
          <a:off x="1762132" y="570021"/>
          <a:ext cx="4552935" cy="4552935"/>
        </a:xfrm>
        <a:custGeom>
          <a:avLst/>
          <a:gdLst/>
          <a:ahLst/>
          <a:cxnLst/>
          <a:rect l="0" t="0" r="0" b="0"/>
          <a:pathLst>
            <a:path>
              <a:moveTo>
                <a:pt x="396259" y="993064"/>
              </a:moveTo>
              <a:arcTo wR="2276467" hR="2276467" stAng="12859014" swAng="1964056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4F79-7DFB-4780-B917-7876D064A61C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E100-1D68-40F0-8FD9-184E929DE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Aryah Joy Hudgins</a:t>
            </a:r>
          </a:p>
          <a:p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Old Dominion University</a:t>
            </a:r>
            <a:endParaRPr 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7" name="Picture 3" descr="C:\Users\Aryah's Laptop\AppData\Local\Microsoft\Windows\Temporary Internet Files\Content.IE5\90O91LX6\MC900439599[1]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81400" y="1981200"/>
            <a:ext cx="2286000" cy="28128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62000" y="533400"/>
            <a:ext cx="76840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Image of a Nurse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Krautscheid, Loretta C. (2012). Defining Professional Nursing Accountability: A Literature 	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	</a:t>
            </a:r>
            <a:r>
              <a:rPr lang="en-US" dirty="0" smtClean="0"/>
              <a:t>Review. </a:t>
            </a:r>
            <a:r>
              <a:rPr lang="en-US" i="1" dirty="0" smtClean="0"/>
              <a:t>Journal of Professional Nursing. </a:t>
            </a:r>
            <a:r>
              <a:rPr lang="en-US" dirty="0" smtClean="0"/>
              <a:t>Retrieved </a:t>
            </a:r>
            <a:r>
              <a:rPr lang="en-US" dirty="0" smtClean="0"/>
              <a:t>from: 	http</a:t>
            </a:r>
            <a:r>
              <a:rPr lang="en-US" dirty="0" smtClean="0"/>
              <a:t>://</a:t>
            </a:r>
            <a:r>
              <a:rPr lang="en-US" dirty="0" smtClean="0"/>
              <a:t>www.professionalnursing.org/article/S8755-7223(13)00086-0/fulltext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Nurse Quotes: Famous Lines </a:t>
            </a:r>
            <a:r>
              <a:rPr lang="en-US" dirty="0" smtClean="0"/>
              <a:t>E</a:t>
            </a:r>
            <a:r>
              <a:rPr lang="en-US" dirty="0" smtClean="0"/>
              <a:t>very </a:t>
            </a:r>
            <a:r>
              <a:rPr lang="en-US" dirty="0" smtClean="0"/>
              <a:t>N</a:t>
            </a:r>
            <a:r>
              <a:rPr lang="en-US" dirty="0" smtClean="0"/>
              <a:t>urse </a:t>
            </a:r>
            <a:r>
              <a:rPr lang="en-US" dirty="0" smtClean="0"/>
              <a:t>S</a:t>
            </a:r>
            <a:r>
              <a:rPr lang="en-US" dirty="0" smtClean="0"/>
              <a:t>hould Know (2014). </a:t>
            </a:r>
            <a:r>
              <a:rPr lang="en-US" i="1" dirty="0" smtClean="0"/>
              <a:t>Nurse Buff Blog. </a:t>
            </a:r>
            <a:r>
              <a:rPr lang="en-US" dirty="0" smtClean="0"/>
              <a:t>Retrieved 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	</a:t>
            </a:r>
            <a:r>
              <a:rPr lang="en-US" dirty="0" smtClean="0"/>
              <a:t>from</a:t>
            </a:r>
            <a:r>
              <a:rPr lang="en-US" dirty="0" smtClean="0"/>
              <a:t>: </a:t>
            </a:r>
            <a:r>
              <a:rPr lang="en-US" dirty="0" smtClean="0"/>
              <a:t>http</a:t>
            </a:r>
            <a:r>
              <a:rPr lang="en-US" dirty="0" smtClean="0"/>
              <a:t>://www.nursebuff.com/2013/05/nurse-quotes/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algn="ctr"/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Aryah J. Hudgins, R.N.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/>
              <a:t>When I think about the image of a professional nurse, five specific qualities come to mind. Together, these qualities make up what we want </a:t>
            </a:r>
            <a:r>
              <a:rPr lang="en-US" i="1" dirty="0" smtClean="0"/>
              <a:t>the general public to </a:t>
            </a:r>
            <a:r>
              <a:rPr lang="en-US" i="1" dirty="0" smtClean="0"/>
              <a:t>think of when they think of professional registered nurses. They are the five qualities that we should all strive to achieve and embrace each and every day. 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The five qualities that I have chosen are… </a:t>
            </a:r>
            <a:endParaRPr lang="en-US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533400" y="1371600"/>
          <a:ext cx="8077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Qualities of a Professional Nurse 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1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and Integrity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Honesty and integrity can be defined as: the qualities of always being truthful, keeping your word and having strong moral principles </a:t>
            </a:r>
            <a:r>
              <a:rPr lang="en-US" dirty="0" smtClean="0"/>
              <a:t>(</a:t>
            </a:r>
            <a:r>
              <a:rPr lang="en-US" dirty="0" smtClean="0"/>
              <a:t>Krautscheid, 2013). </a:t>
            </a:r>
            <a:r>
              <a:rPr lang="en-US" dirty="0" smtClean="0"/>
              <a:t>Does that not sound like a nurse to you?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en-US" dirty="0" smtClean="0"/>
              <a:t>atients </a:t>
            </a:r>
            <a:r>
              <a:rPr lang="en-US" dirty="0" smtClean="0"/>
              <a:t>and family members simply EXPECT nurses to be </a:t>
            </a:r>
            <a:r>
              <a:rPr lang="en-US" dirty="0" smtClean="0"/>
              <a:t>honest.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Proving </a:t>
            </a:r>
            <a:r>
              <a:rPr lang="en-US" dirty="0" smtClean="0"/>
              <a:t>to a patient that they can trust </a:t>
            </a:r>
            <a:r>
              <a:rPr lang="en-US" dirty="0" smtClean="0"/>
              <a:t>you &amp; that </a:t>
            </a:r>
            <a:r>
              <a:rPr lang="en-US" dirty="0" smtClean="0"/>
              <a:t>you are reliable will improve rapport and, therefore, improve patient care. </a:t>
            </a:r>
          </a:p>
        </p:txBody>
      </p:sp>
      <p:pic>
        <p:nvPicPr>
          <p:cNvPr id="3074" name="Picture 2" descr="C:\Users\Aryah's Laptop\AppData\Local\Microsoft\Windows\Temporary Internet Files\Content.IE5\AJFKM0KG\MC900436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2146663" cy="12954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276600"/>
          <a:ext cx="8382000" cy="299212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ebdings"/>
                        </a:rPr>
                        <a:t></a:t>
                      </a:r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× Yikes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patient’s family has questions about their family member’s condition</a:t>
                      </a:r>
                      <a:r>
                        <a:rPr lang="en-US" sz="1600" baseline="0" dirty="0" smtClean="0"/>
                        <a:t> –y</a:t>
                      </a:r>
                      <a:r>
                        <a:rPr lang="en-US" sz="1600" dirty="0" smtClean="0"/>
                        <a:t>ou have only</a:t>
                      </a:r>
                      <a:r>
                        <a:rPr lang="en-US" sz="1600" baseline="0" dirty="0" smtClean="0"/>
                        <a:t> just received report – you explain to the family what you DO know and offer to call the doctor to speak with them about their questions.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patient’s family has questions about their family member’s condition</a:t>
                      </a:r>
                      <a:r>
                        <a:rPr lang="en-US" sz="1600" baseline="0" dirty="0" smtClean="0"/>
                        <a:t> –y</a:t>
                      </a:r>
                      <a:r>
                        <a:rPr lang="en-US" sz="1600" dirty="0" smtClean="0"/>
                        <a:t>ou have only</a:t>
                      </a:r>
                      <a:r>
                        <a:rPr lang="en-US" sz="1600" baseline="0" dirty="0" smtClean="0"/>
                        <a:t> just received report – you assure the family that everything will be fine and make up some information to give them based on your report sheet – that should keep them quiet for a while.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patient asks for a blanket</a:t>
                      </a:r>
                      <a:r>
                        <a:rPr lang="en-US" sz="1600" baseline="0" dirty="0" smtClean="0"/>
                        <a:t> and some ice – you promise to gather those things for them – you return within 10 minutes with the items.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patient asks for</a:t>
                      </a:r>
                      <a:r>
                        <a:rPr lang="en-US" sz="1600" baseline="0" dirty="0" smtClean="0"/>
                        <a:t> a blanket and some ice – you promise to gather those things for them – you shrug it off and never return – that’s a CNA’s job after all.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47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Leadership and teamwork skills are very different and yet equally important to creating a professional nurse.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professional </a:t>
            </a:r>
            <a:r>
              <a:rPr lang="en-US" dirty="0" smtClean="0"/>
              <a:t>nurse </a:t>
            </a:r>
            <a:r>
              <a:rPr lang="en-US" dirty="0" smtClean="0"/>
              <a:t>must </a:t>
            </a:r>
            <a:r>
              <a:rPr lang="en-US" dirty="0" smtClean="0"/>
              <a:t>be able to step up to the plate and lead a group with confidence when </a:t>
            </a:r>
            <a:r>
              <a:rPr lang="en-US" dirty="0" smtClean="0"/>
              <a:t>necessary.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</a:t>
            </a:r>
            <a:r>
              <a:rPr lang="en-US" dirty="0" smtClean="0"/>
              <a:t>is equally important for </a:t>
            </a:r>
            <a:r>
              <a:rPr lang="en-US" dirty="0" smtClean="0"/>
              <a:t>professional nurses to </a:t>
            </a:r>
            <a:r>
              <a:rPr lang="en-US" dirty="0" smtClean="0"/>
              <a:t>be able to work as part of a team when necessary.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&amp; Teamwork Skills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C:\Users\Aryah's Laptop\AppData\Local\Microsoft\Windows\Temporary Internet Files\Content.IE5\RST1HF1W\MC90043961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700565" cy="2352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9624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Leadership Qualities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Confidence in own ability.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Effective communication skills.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Interest in the good of the group as a whole.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Desire to teach.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39624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Teamwork Qualities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Collaboration skills.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Open-minded attitude.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Ability to follow another’s lead with respect.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Desire to learn.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Desire to contribute.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Management Skills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Take </a:t>
            </a:r>
            <a:r>
              <a:rPr lang="en-US" i="1" dirty="0" smtClean="0"/>
              <a:t>the scenario below, for example; in which order would YOU complete these tasks? </a:t>
            </a:r>
          </a:p>
        </p:txBody>
      </p:sp>
      <p:pic>
        <p:nvPicPr>
          <p:cNvPr id="5122" name="Picture 2" descr="C:\Users\Aryah's Laptop\AppData\Local\Microsoft\Windows\Temporary Internet Files\Content.IE5\AJFKM0KG\MC900412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3362">
            <a:off x="-112932" y="-149801"/>
            <a:ext cx="1502188" cy="21804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Time management is a skill that develops through experience in the nursing profession.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nurse must be able to prioritize all aspects of patient care.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professional nurse must learn to manage her stress and complete her tasks in a timely manner in order to avoid mistakes (and staying late at work).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6576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It is 10am and you are caring for 3 patients on your floor: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The secretary informs you that there phone call for you regarding a critical lab result for one of your patients.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You just received a page from another one of your patients asking for pain medicine.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Your third patient has an infiltrated IV and requires a new one for his continuous heparin drip. </a:t>
            </a:r>
            <a:endParaRPr lang="en-US" dirty="0" smtClean="0">
              <a:latin typeface="Baskerville Old Fac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7912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A </a:t>
            </a:r>
            <a:r>
              <a:rPr lang="en-US" i="1" dirty="0" smtClean="0"/>
              <a:t>professional nurse would (hopefully) be able to manage the stress of needing to be in three places at once and quickly decide how in what order to complete these tasks.</a:t>
            </a:r>
            <a:endParaRPr lang="en-US" i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ryah's Laptop\AppData\Local\Microsoft\Windows\Temporary Internet Files\Content.IE5\GT3Z27JM\MC9004455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99206"/>
            <a:ext cx="1905000" cy="27587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 &amp; Empathy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nursing profession is based around caring. Caring for others is what we do every single day.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is important for a professional nurse to truly have an interest in the good of others and to be able to understand how they feel.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When nurses start to treat their patients as work rather than people, they start to lose their professional image.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513005">
            <a:off x="2617753" y="5456732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“Caring is the essence of nursing.” – Jean Watson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542951">
            <a:off x="2168103" y="3213988"/>
            <a:ext cx="3819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“Nurses dispense comfort, compassion, and caring without even a prescription.” 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– Val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Saintsbury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485748">
            <a:off x="4945685" y="3941512"/>
            <a:ext cx="4125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“Bound by paperwork, short on hands, sleep, and energy…nurses are rarely short on caring.”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 – Sharon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Hudacek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(Nurse Quotes, 2014)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Callout 10"/>
          <p:cNvSpPr/>
          <p:nvPr/>
        </p:nvSpPr>
        <p:spPr>
          <a:xfrm>
            <a:off x="4876800" y="152400"/>
            <a:ext cx="2895600" cy="1295400"/>
          </a:xfrm>
          <a:prstGeom prst="cloudCallout">
            <a:avLst/>
          </a:prstGeom>
          <a:solidFill>
            <a:schemeClr val="accent5">
              <a:lumMod val="60000"/>
              <a:lumOff val="40000"/>
              <a:alpha val="6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Knowledge &amp;     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As much as we all disliked it, the NCLEX was a vital part of becoming a registered nurse. Our patients need to know that we have the knowledge to take care of them. Nursing school is a necessary part of becoming a professional nurse. 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is equally important to have intuition – a nurse’s “gut feelings” are typically spot on. If your gut is trying to tell you something, listen to it! </a:t>
            </a:r>
            <a:endParaRPr lang="en-US" dirty="0"/>
          </a:p>
        </p:txBody>
      </p:sp>
      <p:pic>
        <p:nvPicPr>
          <p:cNvPr id="4100" name="Picture 4" descr="http://www.affordablenursingschools.com/wp-content/uploads/2012/10/studying-for-the-NCL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74720"/>
            <a:ext cx="3962400" cy="316992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20657615">
            <a:off x="5090466" y="20338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Intuition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xQTEhQUExQWFBUXFxsYFxgYFxgcGhscGh8XHBoYGRwfHSggGh0nGxwXITEhJSksLi4uFx8zODMsNygtLiwBCgoKDg0OGhAQGywkHyQsLCwsLCwsLCwsLCwsLCwsLCwsLCwsLCwsLCwsLCwsLCwsLCwsLCwsLCwsLCwsLCwsLP/AABEIAQIAxAMBIgACEQEDEQH/xAAcAAAABwEBAAAAAAAAAAAAAAAAAgMEBQYHAQj/xABPEAABAwIDBAUFCgkLBQEBAAABAgMRACEEEjEFBkFRE2FxgZEHIqGz0RQkMkJSdLGywfAIIzM1U2Jzk+EVJTRDVGRygpLS8RZElKLCg2P/xAAYAQEBAQEBAAAAAAAAAAAAAAABAAIDBP/EAB4RAQEAAwEAAwEBAAAAAAAAAAABAhExIRJBUWEy/9oADAMBAAIRAxEAPwCnYLAslllRabktoklCbnKJJtrPGlfcLJP5JuP8CfZXdm/kWROrSPqil0oOvtrx23b1yQGtnscWmv3aPZRv5OYA/ItE/s0eylkNi1KJE0brWoa/yWzr0LX+hPsrv8lM8WWv3afZT0GjFNqt1ahk3slnToWj/wDmj2V1OymT/UNdvRp9lP2wRS6hxAvVunURadkMA/kWv3aPZTkbIY/QM/ukeypBlok6gDW5gAc+qkH96sMwYQj3QoG9wEdyrzx0HfTN1m6hmrYrJ0w7X7tHsp0xuu2ox7mb/dpGnWRU01vXh3AcmFUkRIIygnqPyR11Vdob+YnpszZQhKT8BPnA2IhSjc6m4iKdf0W/xPDc5AmMI0YP6NvlMC17cqQe3cYGuGaT2tIEeinW7e97T0B10YdwlWbOVFtQgBMKPwYuIPaOVWzBbdwr7mRp9K3Coo6PpLHgSibKETYVrX9Z+X8UT+RsPp7nZ/dI9lA7Dw/9nZ/dI9lXDamxMplu8qjJx7RzGnXeoVbN6xdxuaqKVsPDf2dn92j2UqzsHDn/ALZn90j2VIpbp0yMunGqWq6Ro2BhU64dg/8A4o/20ujd/C6e5sP+6b/21IIRPCjpQK16zdIZWwMLP9GY1/RN/wC2lBu/hf7Mx+5b/wBtSKk8ZvytXctW6tRFfyBhgbYZjX9E37KH8h4X+ysfuW/ZUupHKaQAI66N1ajIvKVhG28UlLaENp6IGEJSkTmcvAETp4ChSvlS/paP2KfruUK9OH+Y8+fU5s5E4dn9kjl8kVItNwOF/RTPZCfxDH7Jv6qakktyOVeS9eucJdFSwbtR0teFK5TwoJoGuPX9+qnDafGlUN0dDV+qpONNSb60d0JSkqWQlKblR0/jRsS+lpBcWYSBPCTySO01Qtr7ZcxCvOMJB81A+COvrPWaZjtm5aK7d2yXjkQClvlxV1nq6q7sPAyoebKiYTOg66jG9bVc92MKUtuPG4Qk5Z0mK3fJ4zOozerEhH4hs2H5Qj4x5dYHKojBbMW4QIidCbT2c6F1KzL4mT9tTKkpCYbUCAQQCbdoo5xdOGsEy2gocvN5+0HhFFd2c2btnKpMKCkkwQPjCOIPKo7EZ9ZsRfqM/T9M03wuKKTGl7a68uw0ap3Ghbk71uF33Jil51q/IuqVe8eYSdQRdM8bcat2P2X0iSoXUBqU5ZA1kc6x3F4fpEgic6bpI1tfx+2rZ5NN63HHPcmIWteYy0pRKilSQSpKib5SOu0Rxrcu/KxZriXW1lsRXQmp7auBtIH06cpNQ6EcKLNGXYqDajE8OFKhrqoq2pNWkbZPCjxJi80r0X3Aowb5Xq0tiLSZJ7hSSUSbkT1TUgpPmjlftprx+/oq0tsh8riYxjf7BP13aFG8rw9+NfN0/XdoV6MeOGXVh2KicOx1tN/VFSEnspjsMQwxf+qb+qmpJtAia8d69c46ykUsNRSadIi1GbJkc+6olUxSiBJovdRitKAVuKCEpuTUFZ3+xcdE11FZ+hP/ANVVsLh1OKCUCSdPvwp5vNtQYh8rRISEpSmdTEk24XJ8Kt26OxQ22Fq+Gq56hyrpyOfaPu9uihMKc85WscBV2wuGSE5coimbR0in+HNMVVjeLc8KTmZEKHxeB5gddZ+slslKgQZ41uSKq+9m6fTjpGrL1I5846/ZVpbZw2VOEgXWBIHygOAHEx4xTIuE3iRx+/208xeBcZVlVKSkylQ1topJ7tOqjL/GhTrcBYjpQPgyTZwDkriOB6jQimxcbBhRkapv9+qptvBIwzfu5KiHQ+ksCFQ4E/lUkRpGY5p5iqjiXwIUkxfTiOf37Ktqd4jiMC1h20guoCwUiZsCkEWiCHDx1TVr7O/pquwt5GMW3naM385ChdswT55+TGh0NIbTwt8ydCfOjQG337qxDdLaqmMUytKikFaEri4KCoBYINiImvRPRgqcSVBQB5aZhZJt9prp1z4rTSK4UT40oTYxfrrqW7fwrLRAprqU0quOR0pJKh7eNvvepFFKn72puRS6HB1gdtcCgTe54VJjXljTGMaH93T6x6hXfLMPfrXzdPrHq7XbHjjl1YNjK97MD/8Ak39RNO0kim2xEk4Zj9ij6ovT5KRr7OFeO9eycGBtxpZuJoqUT39tGQ3ebVIuCLe3lVe38ehhCRopd+4HX0VPhGlR++Wyy5gy6n+pUCREkg2V4C/dWses5cUTYTIU+iRmAMkc44eMVo+zNvtZsiwUKnjoajHGMOy1hFwmQwgrWI84KSFXjW/E38aZbU2zhHwEJbdz/FUEgfSoTTes/S+FY1Bt95p0y5b2Vn26+0XC50ElQE6yCI4EcKtG033GkEgAcKd6WljTiUjVQHbThnFIOih41kmHdU68M7iSZkSoDwq94LDtpjMnKTx1B7DpTMqLjDzevYCcSycsBwXSevr7axR1S2XVAjKoZkLSeRsQerj4Gt4aJGhkRVU8oO6vuhHTsp/GoHnAfHSP/oemllkKr0fDuqSZSopPAgkHxFcWI4RREKvUjzAYjo3G3AJyLSqOeUgx6Ir03hcYl0hxJlKmwtBzeaUqjgNY+2vLykFMSCJAIkESDoesHnW4eRxwqwRBXmyOryokEpSQNRqATJFaxGXE9tBgSFJgpVx4Tbr76RT1W4UvthfnAAEQTOnPW3MQfCmoWY66L0zgriZrgat6a6E8Z11pUaXoJm6CKb8QeVzT59E6UmG5P8akx3y0/wBNZ+bJ9Y9XKN5a/wCms/Nk+seoV3x44ZdWHYjM4Zif0Lf1U1ItsCkN30+9cP1st/UTUm0nhXjvXsl8cDdtOFGQ340skfZQA9t6hsUN6UrtjH9DgnChsOKUUtlJJy+ccsqA4X4c6Nb/AJp9g0Z2y3AkkEEiQCIuRxvB7q1Gaq3uRDqUtlsBttAbTe7gSAkOK5EhIsTIEA0DslIyFBQOj0zJuL+mnJxCOlCUN9GgDKkWHwSfOjVOYQqDeFddSr6kJQdKCj92dlhWIcxBJK4gmwBnUip7G4FLoKVTBH3ij7EwPRtEi5Vc06NiK3J56zb74z5O6LYQ6i6lEgpXEqETYjr59VT2E3eKGkhlxaFDWR5iuoo07xBqxL2chZzXB4xpSreHCbSTV8R8jHAsOJAzHtjTuqSaNFJrmameC+s48pe7ilLDzLc+aekyjgL5zWf4zZ6mktqUUkOICwEmSEmQM3AEwTEk2vFb/ik9K04hJIUpQScpGbLqdbaBVuNYbvCp0OKZcBSEuFQSSFEWSkedfMMqUgX51FHu4lS4zKKsqQkTwSJgdgqyeT/GOtY1lTIUSVZSlJjMk6hXVxvyqD2Ls5WIfaZTErWEiSQBzJjS06V6O2Ts1jDwhlpprTMEDzlCD8IwCb8TNMmxab7RP4xVwb/TTbNXH4ClHS5jnXJ6vooMKDT7xSDkzH3NKIPCL0AkHq51IG0/RRsvCl22rHnXFsxTobYl5bh7+Z+bJ9Y9QoeW7+nNfNk+seoV2x443q27vH3rh5/Qt8P1E1INQPsqN2EZwmHtoy1H+hNSTaSeqvHevXOF0n/mixSrI1o60/wp0BEU9wShMH4JsY6+VMwKk8BhbZlmBqOutYioHeLBKRldJCl5lZlhMEpn8Xn4EgWqNxuIUpICdeqi76bSQ4ypScVngmEBKQLKsLCT40MIsFptaoSDBJ9NZyjWKSwe9jiR0Sm5XFuSj1cql9n7TdeCkOYdbSuCiQU9UGahdluYdxax0qM4uPOHbarew6kplKkq7CD9Fax2xlong8SrLCh5wsaVcepNTgIkc4NJqFaBRTk0ZPOk2U0ltzFdEw6v5KFH0VJBv7/YFIUgheZSlNuEImAJGfXzhPDWDUFtXdJvGMO43DPlwJSfNU2Ek9GPOEADKTFvN9tUTYeAXicQ0ym5cWAezVZ7kye6vRWzGWmm+gbT0aEAJCI4Wkz8Ym8mTqaZBawjcLE5NoYU5ssuBMgxZYKfTNehs0RY6RmME2jWdZ51me9Hk6/HJewSktrU5m6NVkgiVZkkAlNwLaXqY3UxGMUtx/FxkXBaCDIgEhWUa5DY3Mm3CmeC+pvGYcghQkhV5P0a0hlqVdLeRQTAmDbWeIjh3c6YZKKZRbxQHAUoU0mpEGhF4HA3opPaa6hFK9BaZvSNsO8tw9/M/Nk+seoUby5D38z82T6x6hXbHjlerRsFXvXD/sG/qJqUb00NR+wR71w/H8Q39RNSzQMRXkvXqnBkqpUppL6aVApiJrQDYzBtrUHthSWUw5inEoXMAqXqItIB58qsJblQ1qubz7orxLqVoWlAywrNmJJ4QNIiqQWs/dUlOZFlHN5qxmgjqkgAf5TM1bN08Sl1jolXyq/47uHdVV23steGdU0u5GihMEHQia7sXG9E4D8X43ZWrNwS+r67s9rNBw4Wmfi2PiLxUtszZGHUJThy0epSp7yDTrZCkKAIIIPHtqzt4VJTpRjicskJhsAWtCSlXAmYqVbbmKV6MUm9iAkXMVrWmN7GMC9UbykbTjDKH6Q5E9nxj4TVukuayEfTVN8pmBzMhUfB0H20UyM82VtUYbE4R5N+iKVLjWCTnA/yk1tOP3hbRs9/FMEnKhRQpSSPxhgJOVQBAJKTBAmeRrBFooySYVBIBjMJMGNJHGOHKtB6E3L3mbx7JcSIeQAl1JFgo/JMQQYn6aktoIjKdBER7KxDc7e5/BpLLLaFZ3AomCVmwEa6QLdZrX8Mta0JKgUmJuST3kx9FWxosi5pUooNtka0tlFStIhJNKpw96VQmNKVCRTobN8lB0TJ4CnSW5664q1OgwPy5JjHtD+7J9Y9Qo/l4/p7XzZPrH6FdJxi9W/YCR7kwxk/kGrf5E1Jtej01HbAthMLP6Bo/wDompAKtXlvXpnB1m9q4DQH35UdIqJRKacCiJpVIrUZN8Xs5p6A60lwcMw07Dr4VX9oeTlC3Mzaw2i0oyk9sGatoMd1LIcpCsf9KPYdPvZwrA1SogHsE2InmRR29uYpk5HGzMcYHVwJB058DVsCqg94IU62PjQodwgx6TWbNewy78ojWPxDlgEoEa3J7qkcJs4zKjnV13obLYEAxB5VNNWFhWsZ+s5XXBGsOAL8KpHlKx6EskKMFVkJm6uZ7BT/AHz3zbwstp/GPkfB4J61/wC3U9VZrs3ZeL2rieKlEjpHCPMbT18AImEjXxNN/FP0jupu47jng22LC7ijolPEn0wOJFWfyh7nYfAMN9CpSlKWEkqJzKhKiTGgvGka1rmwNhM4NoNMJyiZUT8JZ+Uo69nKoXygYZK0YULE+/GQOv4WYHupuOoJl6R2Rs1DDTSQhAUltAJCRJMCSTHOpAKp7jWQSAmATPm6eHsqPU2QYNXF0YOUoDakWxSp76oKPYaU4TemiL05QeFILBUUVZFEIoHWlMK8vf5wZ+ap9Y/QoeXo+/2fmqfWP0K3OMXq3bB/omF/YNfUTUmlNhTHd9v3phf2DX1E1LNprzWevTL44hGlLNoEaUZCQaUIinQAIvpRwigg0u2NKQbhqIpRk3o7qb0Et1IdPAakmBznSoLf1tbDDbyAMzawtQmbecIMC8hR04dlWTZ2HkzBgWB4SYE0132wjbmExDSVp6XIpSUApzmIMZZn/mnXg36Z7vbUbxDaXGzPAjik/JV970jvlvJ7kYlEdKs5W+MHio9g+kVm+52GxuZbuEbU4EQHACII5GSJPZRlN4jaWOS0QUrKsmUgw2kfCJHCLk0bOoT3Y3af2i8sIIMee4tZI1PODKje3VW77E2MzhGQzh0QjN5x+Mo/KUTry+io/YJwmCaOEZUHFtNl10IhTiiCkKUoD4xJsngBA0qfakJGdQUZJnKAIuUyOYHHnXTGac8rsinFZFFLh0glZASnz1HKgXuQIHeOdR62glScwOVtalplWY5lylMEi1lOE6xa9SYxKTIkZgfOi+URmGadPNjxpMOpyFaiAMuYzoEwdeXm/TVVCDK0LQhSCFgwtB4kcCOqDSL2FNiT5smb2g8b6GY6qq+098QVZcICSP6xSIEcEImLddVJrfHGYbEK6deZLhkhaMyYHBIkRHV6ax8418a04twbxbhXTVc2dvoy8+A4pLSSkZTKSmRzVqJ4A9dWooP8ftpmqLLDWDThJNGDVqUywKdAiRPG9FW5oIvSp9FFDelSYX5eT7/Z+ap9Y/Qrvl7Hv9n5qn1j9Cuk4xer1u8PeeE+btfUTUkiL0w3eaJwWEP93at/kTUmhieNee9d5wcWijA0EN0r0dKdQaUReghERSqI1NvvxqBVtnnTJzF53jhmCkuJTmcXGZLQ0GYDVROie8xVQ3v8oCUZmcIQpWinRonmEcz16DrpnuLvTg8Cy4txbq8Q7dSejMDLmgZ586ZkmeNI00LePbLWz8OVKUM+UhlPxlrHEpEebJkmsh3Q2skbSbfxSwAVLU4tXNSViTyuah9ubYcxLynnzK13gaADRIHBIqKUuq3Zk01zcTehhDQbWppsJW64SVFtcJP4sG0LJSYueBpLcPeRhza+JVGUYknoSrWRfKog/GuY5gd9AwbQawrj6ozOEssgjvdc7hCQeazyqHZeKVBSSQoEEEagi4I65olVj1appOfPlTnJy5sgzR8nNyHhSKHJCyD8olK+oxmHEJsb9c1kWwPKitOT3Y2rEFB81xCy2YIhWdseY4QNCQOPbWn4beLCvMl5GIayEfGIBA+SpNlSL2rpuVjWkNvttJDOAdcASHMQlLeZBKgrMDoqBmAbzEW41Vt6vKAXwGMCFBJAC3CmFK081I4DmTRd6cQnaLrbbCihhoZUAAjlK44CIAHtpmvDNYc5WEGUi7h4dfVXLLL8dccU3sTZS8qekJJi8wO4Upt/d5LyMkedqlXLt6qqru/BashRdPcB4xJ7hTTGeUHFrJylDSTwSgE+KpnwokNt2sGwdxFZrhLn65Srok6zlBguq/8AXtq17IdXhVjCvSUf1LsQmODaoskgzHVFZmzv7jx/3BgcMjcfUqd2X5SlKUE4tAUn5bYhQ/yzB9HfWma1YAxeiOeiozdraqXgpIWHMoCkKHxkqmJ60kFJHUOdSqhB6q6T2Od8Ij0V11cClMtdSAakwLy8n3+z81T6x+hR/L8P5wZj+yo9Y/Qrc4xetD3ZtgsJ82Z9Wmn4dqN3ZSTgcL83Z9Wmn4g+NcL13nC7RvelwaRQONLjsqRPG4xDTZcWYQgSo/Z1msi3l3uexRIBLbPBAOo5rOquzSrB5V9qEIaYSbLlausJgJHZMnuqgNtZYK9IBA5zUhdBP0UVw9Z7xTht4GwECxAI1I4U2x+N6W5SARapEVLJozKcxA5mKRiwv9xUxgdkrDHTRdxRbaHOBLi/8IHm9p6qgG2MQlSkobJLTYyNzxAuVRwKlSe+o7LU7ht2HrSU/wCqY6zFRa8IrpMgBJJgAakmwAoljWkxungkOrUhaFK0gpUAE6zm9GlXJG7rbKCVBMCSSdQOsmpXdHdZOz2VPYhSQsgFd/NbSLxPE9fhVW3h34DjhU2iUp/JJULT+kcHE8k8NTRcVKdPY7D4dHSBxaVkDK1GXNGnd1mq/nxW1HciEpQgagSEDrWfjKqGaf6Z9JfUo5lDOqbwfoFaihCcLhnVpGUNolKRz4dpJ49VWtHrNNv7MTh3lNJcDuSApQEDNxAvw0q7+TPZiFMPOLbQs9IEjMgKiEydRbX0VnqlySTJJJJ6ybk+NWDY2+D2FZ6JpDYElRKgSSTGtwOArTK4+UfZ7acGlSW20LDonIlKZBCtYHVpVa3F3cbx3uhtSihxKUqbUNBcggp4jTrqO21va/iUZHMmXNm81JBkSBee2kt2N4nME90rQSSUlKgoGCCQeBtcCpJjApf2VjAVDNk+EEzCkHUjla4PNNbZh3A4lK0kKQoBSTzBuDWO7w78+622lpZDT7arqkKSUkEEXE68Kv8A5O9oQwygmUrSS1eSlSfyrPcfOTxgkfFpxvuhlza0dBbSuBunak0mBXRh56/CAEbQZ+aI9Y/XaN+EL+cWfmiPWv0K1GKv27iD7iwfCcM16tNS+GaEcJqO3cPvDB/NmfS2ipVo8JiuN67TgyW41oOlKEqUshKUgkngALkmlG1E1TPKztPo8M20FQp1dxxyJue7NloTPN8NrjFYpbiSSiyUSI80Dlwkye+mowTpQlWRRBAjjaLVGuGpAvylEOKAygESYBA0AFqjCCsOswAgg60i4DcKsRrNSbmN6PRecgWmfCoVTqiSSZJ1mqCpHZGzlPuoaRGZZiTokC5UeQCZPdU7tDHJW9DRPQsp6JlPHKn4yutRlRPXVYwW0ltdIEEJ6RBbVzCVEEgHUTEdhNONlpWpYCZuRJ4X1NVhlatu8hvoRnABV8IRrPb1VXtt4FkYhJPmAJJATCbzY9VTeMfSyhK1ErUBqLff+FUzaG1A5mWtJ/Vn0CucbE2xt15xIYU8tbSDICiDcczqY4SeNTG5u53uqHHjka4CYUr2D0mqa4ggAkWVcHn2d9aFuRtjpMOcOg5X27tybLGsffnW2FF2rgVMPONLsUKI7eR7xBp+7vI6rD9ATIkSTrCR5qfaadb77XD6052i0+2Mjk9WgI49vI1W2kgzeLEieJ5fflUiyVRerA1u2CjMp9KVSBlyKMyJEHQ3tHUaraUnNl0M3+2rDsU9GrpEiUkxOYAp64OvbRaYbHZjSUrKnF5kiyckSZg63ga6UwdCUqIM+aeBjvq5O7W6MuZikqSiU/GEwQUqlIk1Ttr/AJVXXlNutKT9tWN2bFkVutnQFMLUslvpMqkgWtYEaqgiw66i8FinWFNrSpSSlwkC4yrSNY7Fd4JFTGwdslLbTaCQ4QAJWrKTpE/EMXtYWqN3icK8zpKTKxOUg3hYkxofNHKhN/3e2mnFYdp9Px0yofJULKHcZp9WOeSveNOHd6NxeVl20Ek5XREK/VChbwrZXBXfG7jjZqvPX4Q/5xZ+aI9a/Qrn4Qv5xY+aI9Y/QrpHOtG3ZUPcODHPDM+rRUiy3Jpnuxh5wODP92Z9WiphprlXCz12l8EEJBJIAAJJPADU+FYNvZt44vErdvl+C2OSBOXxuT1mtc8ofSJ2e+UT52VJ/wAKlJCvRbvrClIiox1ZkUvgGUqHnKyjmaTIkD0ml8AOGoBJ79BR9Em+3llMhQ5ikGMOVKCEpJUogJA1JJgDxqULQ0VJUePAfxp5sHBqXisMlECXUGZvCVBRPcAatpFbc2OrCvlldlJCZkRdSQSBzAJInjFSOxGG1fDUYFylIJJ04xT3aDqcXiXXX3DCnFFJt8AEhAHIAfTRNm5cK6SlWdJGhtpei0yLNsnAuYlCkp8xsWhU5ldntqrbZZR7oDCTZJ889fEW1IFu2rhvPvky1h0DCkF1xFinRA0JP62tuqqBu5jEIel0+YsEKVEkTx8Ymj46O9rNvZh+kZaLQJQynKAB8FJjv4VTWn1IMpJSRcEGD41b2t6F4ZzzejdbOhE3HXOhiqptbFh11bgQlsKUTlSIA6oqx4MiD+JK1FSiVKJkk3JPXOtJ56KEGCeE0/2ds8KS44qQhAuRqSdEjrP0VrwG7LhzTNzPpFXnCbMw628oeBBTntAKTGhmwEzVIZauoiwEx9gqY2RglKUFdEoogggTcERas5HFZ2WsNlhSFOHIpUxckCClKpiOJNUrHqleg+Cj0JSDVzxEN4RwAt5CYCHRLyf8I4Caqu02YKNLoBJAjSU//NGJqwYDBLGHQ4JEJBCQEkKA+EVd3fUftLBlLSyTIzokCIBPncNfhKv+rT5GAV7mZcDQWkiDOaNSJmdbU126mUBQQW7pSoXykgKEi/VHdROn6R2zSSFtjRUE87HUdfZW5+TfaJewYQSSpk5CTxGqeuwt3VhezoBUZy25dfPhatA8lGLLeM6IEZXmlSJnzkGQfDN410xusmMpvFVvwiPzix80R61+hQ/CJ/OTPzRHrX67Xoedqe6LI9wYIn+yserRUygCbD79dRu6H5vwXzVj1aKlgkAVzdEZvapIwOKKoy9CvxIITb/FFeclma3jynNuHZzwSkmVIzRwSFBRJ6pAHfWGqZIrGXW8eCMlQStIEgi/dek8MsA1x2RN47KQSYqW1gbdQoy2A2odZA4ybmZNrU73bfyLxL8yWcO4oGfjrhtMf6z4VW3MQVEkm58B1CpfBJy4DFK4rdYb7h0jh+qKNHaFU56BA7qdF0ZJlRMWkWB7eymrCJIkwOdKPIi0z9FQG2dhwtxCScoJAJ5CjY7ClpxSCZymJGh5EUXDOFJMcRH/AB10+xyGC0FJW4XbeaRIjjer7P0j83CuIIJE6caSJ1tSmQhPD2UhN49bCWQltJkrz3OiSLD0VGN4goRY2Vc30N479aJj3iopIsCkDwsabk2iiQ2pbY7edWW1xFzA1FbPsLYyWGkBRzqi5P2dVYvsBALgSeMcesVsjKVkAAEJAo+z9Ed7sA07hnSGwVBJOaLiOusp2nYoTM5WwD4qP21sG0SDhXkZiSUkddxFZbg9jrxD2SFBWYCMskJFiT2Cq9U4vGw8Ln2ew2srKCknLcaqJEd1VreLAlnpG1TIaSoEn4QDgCTzkJUoHnE1q4YDSUJYUEpACYWlWgtyqs7xbqKxOJAS4fxiQFuFshKEoM95JIHdVcRMlA3aaUorhMjKJNpAMjjbWpvyfkjaWGEiQXQYFoCFWpXZGAGFcxSHDOTIlK4sdTIHWI8KdbnbLUrFYfFpUI6dQKYMkKlOYGIIvGvA0T/TV/yrX4RP5xZ+aI9biKFG/CMH85M/NEetxFCvU8rW9yz/ADdgvmrHq0VLoTxqB3Nn+T8H82Z9Wip3Ckxy6+Nc3Q33m2f0+CxDSSApTZidJT5wk8pGteblrtPMVvPlK2yMNs97ip0dCgaXWCFHuTmPdXnjpCQAO6s5dajryrUiCaKVnSjoqQJFWFAy7NBsZxuh4hLPp+FUE03M8hcn2eirC63/ADbhr3OIfVB/VS0OXEUUxANE8KD6iDe1FQoaX7q4o1IFKri10dYtSBHOpFEr4wf41zPSjLcpUOIGYd2o8CfCmxqCwbVbQMNhst1dGSrtUpRAqv5jUps13MEocCi3IEp1APCDreo/EohSgOBNE/DUxgUpaSla7qVdKeQ+UfsrSdi7ULiBdZMWubeFUndJ7Dk5XGitxQKUqUfMRIgGONW3A7OWhIB2i02I0bakmOZJFYvW5xOMuoaUS8tKQr4IXN8pJOWp7YWyEha8aytEPAKEi0W48JqO2dsPBvFJdcXi1Nm2cj41rpGo7asZ2EkjLASgWCUzYDQC8DuFbxjGWQO7bWkgFDZvqDbu0mie71PJIzgH5IEacDSuJwDKRBSYGlz9tRBZCFZkSLk3InTQRwrV3GZIidpbvrxDzSCVJDirqFwEgHQaWIitEwGAbZaQ02mEIACR2ce2bzVe3dxBXiLnRBJB6ynT78aszpIIjTQ9/Hx+mtYSdGdvHnf8Iz85M/NEesfrtc/CM/OTPzRHrX67XRzapuWn+b8Gf7qz6tFTTSuVRO5KJ2fgrf8AbM+rRU2hojrNc3Rj3lw22244zhkHMpqVuHgCoJyp7Yk94rMjJAmrj5XtmBnaSzm/LJS6f1SZSR2ebPfVPaI0F6zWoHR/fTtrhX30cr1HOkqkdYd+EqBEgpy66XSZ9Ed9SeOWRg8MOGZ4pixmWv4VEs6VL7XV7ywIHFWJ+s0Pso0UO4TlAtAmLc/pvSAVSynCQBpwpCmCjOLnkOoaUZtOp4iiCnMpgd8/fwqRNBggxb20iUQeynuWevlFFU320bOiLL8cCewx9+NFXeTzp03s9a7oTmB5EWjXwFJBFW0m91nkBQQ4jOhREiYve8i+lXfDPYKRlwbJnioKUeWpNUDY2BLqsoWlviCowJiw7eFafs3ZRyJ6FhWIKRBSlSAZjWVEDWsXvjc1r1bdgMsxLbTTZzJAyICZ0153mnasSRZMXNzcGec1m+3tvbQw6wRhVYZKUGAfOFjOYqFpAtFWfZO9zKgkOJOHcMQVpUEkntGlbmX0xYviHWzAKhJ4WvULtTDqzDo2yATew16qdNsOOQpDg7IEHs/5ptjnnGgc4dWDMpRl0Pbf01u8YhlshsoxqBnBGRcwRyFu41coqr7tbKYQ70yCoLKSMqxBEkSQD2R31Z1K5VYTUGd9edfwjPzkz80R61+hSf4Qx/nFn5qj1j9CujCj4ferHNpShGMxSEpASlKX3QABYAAKgADhXXN68coEKxuKIOoL7pB7RmrlCpI97FuLJUtalK5qUSfE0mHDzPjQoVaWw6ZXyj4mh0qvlHxNChTqLYB5Xyj4mlF4xwpSkuLITOUFRhOa5gTaTrFChRpbJ9Mr5R8TQ6VXyj4mhQp0th0quZ8TXOmV8o+JrtCrUW3RiF/KV4mjDFuSDnXI0OY27K5Qo1Dtw4hck5lSdTJvQViVnVaj/mNdoVaG3BiVj46vE0+wm8WLanosViG51yPOJnthV6FCrS2Xc3ux6hCsdi1DkcQ6R9am7+8GLWIXin1Dkp5w/SqhQqRbD71Y5AhGMxSByS+6B4BVK/8AWW0f7fjP/Je/3UKFSJne3H5s3u3FZhofdDs+Oaj/APWW0P7fi/8AyXv91doVJH4/aT2IUFvuuPLAyhTi1LUBc5QVEmJJMdZrtChQ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QTEhQUExQWFBUXFxsYFxgYFxgcGhscGh8XHBoYGRwfHSggGh0nGxwXITEhJSksLi4uFx8zODMsNygtLiwBCgoKDg0OGhAQGywkHyQsLCwsLCwsLCwsLCwsLCwsLCwsLCwsLCwsLCwsLCwsLCwsLCwsLCwsLCwsLCwsLCwsLP/AABEIAQIAxAMBIgACEQEDEQH/xAAcAAAABwEBAAAAAAAAAAAAAAAAAgMEBQYHAQj/xABPEAABAwIDBAUFCgkLBQEBAAABAgMRACEEEjEFBkFRE2FxgZEHIqGz0RQkMkJSdLGywfAIIzM1U2Jzk+EVJTRDVGRygpLS8RZElKLCg2P/xAAYAQEBAQEBAAAAAAAAAAAAAAABAAIDBP/EAB4RAQEAAwEAAwEBAAAAAAAAAAABAhExIRJBUWEy/9oADAMBAAIRAxEAPwCnYLAslllRabktoklCbnKJJtrPGlfcLJP5JuP8CfZXdm/kWROrSPqil0oOvtrx23b1yQGtnscWmv3aPZRv5OYA/ItE/s0eylkNi1KJE0brWoa/yWzr0LX+hPsrv8lM8WWv3afZT0GjFNqt1ahk3slnToWj/wDmj2V1OymT/UNdvRp9lP2wRS6hxAvVunURadkMA/kWv3aPZTkbIY/QM/ukeypBlok6gDW5gAc+qkH96sMwYQj3QoG9wEdyrzx0HfTN1m6hmrYrJ0w7X7tHsp0xuu2ox7mb/dpGnWRU01vXh3AcmFUkRIIygnqPyR11Vdob+YnpszZQhKT8BPnA2IhSjc6m4iKdf0W/xPDc5AmMI0YP6NvlMC17cqQe3cYGuGaT2tIEeinW7e97T0B10YdwlWbOVFtQgBMKPwYuIPaOVWzBbdwr7mRp9K3Coo6PpLHgSibKETYVrX9Z+X8UT+RsPp7nZ/dI9lA7Dw/9nZ/dI9lXDamxMplu8qjJx7RzGnXeoVbN6xdxuaqKVsPDf2dn92j2UqzsHDn/ALZn90j2VIpbp0yMunGqWq6Ro2BhU64dg/8A4o/20ujd/C6e5sP+6b/21IIRPCjpQK16zdIZWwMLP9GY1/RN/wC2lBu/hf7Mx+5b/wBtSKk8ZvytXctW6tRFfyBhgbYZjX9E37KH8h4X+ysfuW/ZUupHKaQAI66N1ajIvKVhG28UlLaENp6IGEJSkTmcvAETp4ChSvlS/paP2KfruUK9OH+Y8+fU5s5E4dn9kjl8kVItNwOF/RTPZCfxDH7Jv6qakktyOVeS9eucJdFSwbtR0teFK5TwoJoGuPX9+qnDafGlUN0dDV+qpONNSb60d0JSkqWQlKblR0/jRsS+lpBcWYSBPCTySO01Qtr7ZcxCvOMJB81A+COvrPWaZjtm5aK7d2yXjkQClvlxV1nq6q7sPAyoebKiYTOg66jG9bVc92MKUtuPG4Qk5Z0mK3fJ4zOozerEhH4hs2H5Qj4x5dYHKojBbMW4QIidCbT2c6F1KzL4mT9tTKkpCYbUCAQQCbdoo5xdOGsEy2gocvN5+0HhFFd2c2btnKpMKCkkwQPjCOIPKo7EZ9ZsRfqM/T9M03wuKKTGl7a68uw0ap3Ghbk71uF33Jil51q/IuqVe8eYSdQRdM8bcat2P2X0iSoXUBqU5ZA1kc6x3F4fpEgic6bpI1tfx+2rZ5NN63HHPcmIWteYy0pRKilSQSpKib5SOu0Rxrcu/KxZriXW1lsRXQmp7auBtIH06cpNQ6EcKLNGXYqDajE8OFKhrqoq2pNWkbZPCjxJi80r0X3Aowb5Xq0tiLSZJ7hSSUSbkT1TUgpPmjlftprx+/oq0tsh8riYxjf7BP13aFG8rw9+NfN0/XdoV6MeOGXVh2KicOx1tN/VFSEnspjsMQwxf+qb+qmpJtAia8d69c46ykUsNRSadIi1GbJkc+6olUxSiBJovdRitKAVuKCEpuTUFZ3+xcdE11FZ+hP/ANVVsLh1OKCUCSdPvwp5vNtQYh8rRISEpSmdTEk24XJ8Kt26OxQ22Fq+Gq56hyrpyOfaPu9uihMKc85WscBV2wuGSE5coimbR0in+HNMVVjeLc8KTmZEKHxeB5gddZ+slslKgQZ41uSKq+9m6fTjpGrL1I5846/ZVpbZw2VOEgXWBIHygOAHEx4xTIuE3iRx+/208xeBcZVlVKSkylQ1topJ7tOqjL/GhTrcBYjpQPgyTZwDkriOB6jQimxcbBhRkapv9+qptvBIwzfu5KiHQ+ksCFQ4E/lUkRpGY5p5iqjiXwIUkxfTiOf37Ktqd4jiMC1h20guoCwUiZsCkEWiCHDx1TVr7O/pquwt5GMW3naM385ChdswT55+TGh0NIbTwt8ydCfOjQG337qxDdLaqmMUytKikFaEri4KCoBYINiImvRPRgqcSVBQB5aZhZJt9prp1z4rTSK4UT40oTYxfrrqW7fwrLRAprqU0quOR0pJKh7eNvvepFFKn72puRS6HB1gdtcCgTe54VJjXljTGMaH93T6x6hXfLMPfrXzdPrHq7XbHjjl1YNjK97MD/8Ak39RNO0kim2xEk4Zj9ij6ovT5KRr7OFeO9eycGBtxpZuJoqUT39tGQ3ebVIuCLe3lVe38ehhCRopd+4HX0VPhGlR++Wyy5gy6n+pUCREkg2V4C/dWses5cUTYTIU+iRmAMkc44eMVo+zNvtZsiwUKnjoajHGMOy1hFwmQwgrWI84KSFXjW/E38aZbU2zhHwEJbdz/FUEgfSoTTes/S+FY1Bt95p0y5b2Vn26+0XC50ElQE6yCI4EcKtG033GkEgAcKd6WljTiUjVQHbThnFIOih41kmHdU68M7iSZkSoDwq94LDtpjMnKTx1B7DpTMqLjDzevYCcSycsBwXSevr7axR1S2XVAjKoZkLSeRsQerj4Gt4aJGhkRVU8oO6vuhHTsp/GoHnAfHSP/oemllkKr0fDuqSZSopPAgkHxFcWI4RREKvUjzAYjo3G3AJyLSqOeUgx6Ir03hcYl0hxJlKmwtBzeaUqjgNY+2vLykFMSCJAIkESDoesHnW4eRxwqwRBXmyOryokEpSQNRqATJFaxGXE9tBgSFJgpVx4Tbr76RT1W4UvthfnAAEQTOnPW3MQfCmoWY66L0zgriZrgat6a6E8Z11pUaXoJm6CKb8QeVzT59E6UmG5P8akx3y0/wBNZ+bJ9Y9XKN5a/wCms/Nk+seoV3x44ZdWHYjM4Zif0Lf1U1ItsCkN30+9cP1st/UTUm0nhXjvXsl8cDdtOFGQ340skfZQA9t6hsUN6UrtjH9DgnChsOKUUtlJJy+ccsqA4X4c6Nb/AJp9g0Z2y3AkkEEiQCIuRxvB7q1Gaq3uRDqUtlsBttAbTe7gSAkOK5EhIsTIEA0DslIyFBQOj0zJuL+mnJxCOlCUN9GgDKkWHwSfOjVOYQqDeFddSr6kJQdKCj92dlhWIcxBJK4gmwBnUip7G4FLoKVTBH3ij7EwPRtEi5Vc06NiK3J56zb74z5O6LYQ6i6lEgpXEqETYjr59VT2E3eKGkhlxaFDWR5iuoo07xBqxL2chZzXB4xpSreHCbSTV8R8jHAsOJAzHtjTuqSaNFJrmameC+s48pe7ilLDzLc+aekyjgL5zWf4zZ6mktqUUkOICwEmSEmQM3AEwTEk2vFb/ik9K04hJIUpQScpGbLqdbaBVuNYbvCp0OKZcBSEuFQSSFEWSkedfMMqUgX51FHu4lS4zKKsqQkTwSJgdgqyeT/GOtY1lTIUSVZSlJjMk6hXVxvyqD2Ls5WIfaZTErWEiSQBzJjS06V6O2Ts1jDwhlpprTMEDzlCD8IwCb8TNMmxab7RP4xVwb/TTbNXH4ClHS5jnXJ6vooMKDT7xSDkzH3NKIPCL0AkHq51IG0/RRsvCl22rHnXFsxTobYl5bh7+Z+bJ9Y9QoeW7+nNfNk+seoV2x443q27vH3rh5/Qt8P1E1INQPsqN2EZwmHtoy1H+hNSTaSeqvHevXOF0n/mixSrI1o60/wp0BEU9wShMH4JsY6+VMwKk8BhbZlmBqOutYioHeLBKRldJCl5lZlhMEpn8Xn4EgWqNxuIUpICdeqi76bSQ4ypScVngmEBKQLKsLCT40MIsFptaoSDBJ9NZyjWKSwe9jiR0Sm5XFuSj1cql9n7TdeCkOYdbSuCiQU9UGahdluYdxax0qM4uPOHbarew6kplKkq7CD9Fax2xlong8SrLCh5wsaVcepNTgIkc4NJqFaBRTk0ZPOk2U0ltzFdEw6v5KFH0VJBv7/YFIUgheZSlNuEImAJGfXzhPDWDUFtXdJvGMO43DPlwJSfNU2Ek9GPOEADKTFvN9tUTYeAXicQ0ym5cWAezVZ7kye6vRWzGWmm+gbT0aEAJCI4Wkz8Ym8mTqaZBawjcLE5NoYU5ssuBMgxZYKfTNehs0RY6RmME2jWdZ51me9Hk6/HJewSktrU5m6NVkgiVZkkAlNwLaXqY3UxGMUtx/FxkXBaCDIgEhWUa5DY3Mm3CmeC+pvGYcghQkhV5P0a0hlqVdLeRQTAmDbWeIjh3c6YZKKZRbxQHAUoU0mpEGhF4HA3opPaa6hFK9BaZvSNsO8tw9/M/Nk+seoUby5D38z82T6x6hXbHjlerRsFXvXD/sG/qJqUb00NR+wR71w/H8Q39RNSzQMRXkvXqnBkqpUppL6aVApiJrQDYzBtrUHthSWUw5inEoXMAqXqItIB58qsJblQ1qubz7orxLqVoWlAywrNmJJ4QNIiqQWs/dUlOZFlHN5qxmgjqkgAf5TM1bN08Sl1jolXyq/47uHdVV23steGdU0u5GihMEHQia7sXG9E4D8X43ZWrNwS+r67s9rNBw4Wmfi2PiLxUtszZGHUJThy0epSp7yDTrZCkKAIIIPHtqzt4VJTpRjicskJhsAWtCSlXAmYqVbbmKV6MUm9iAkXMVrWmN7GMC9UbykbTjDKH6Q5E9nxj4TVukuayEfTVN8pmBzMhUfB0H20UyM82VtUYbE4R5N+iKVLjWCTnA/yk1tOP3hbRs9/FMEnKhRQpSSPxhgJOVQBAJKTBAmeRrBFooySYVBIBjMJMGNJHGOHKtB6E3L3mbx7JcSIeQAl1JFgo/JMQQYn6aktoIjKdBER7KxDc7e5/BpLLLaFZ3AomCVmwEa6QLdZrX8Mta0JKgUmJuST3kx9FWxosi5pUooNtka0tlFStIhJNKpw96VQmNKVCRTobN8lB0TJ4CnSW5664q1OgwPy5JjHtD+7J9Y9Qo/l4/p7XzZPrH6FdJxi9W/YCR7kwxk/kGrf5E1Jtej01HbAthMLP6Bo/wDompAKtXlvXpnB1m9q4DQH35UdIqJRKacCiJpVIrUZN8Xs5p6A60lwcMw07Dr4VX9oeTlC3Mzaw2i0oyk9sGatoMd1LIcpCsf9KPYdPvZwrA1SogHsE2InmRR29uYpk5HGzMcYHVwJB058DVsCqg94IU62PjQodwgx6TWbNewy78ojWPxDlgEoEa3J7qkcJs4zKjnV13obLYEAxB5VNNWFhWsZ+s5XXBGsOAL8KpHlKx6EskKMFVkJm6uZ7BT/AHz3zbwstp/GPkfB4J61/wC3U9VZrs3ZeL2rieKlEjpHCPMbT18AImEjXxNN/FP0jupu47jng22LC7ijolPEn0wOJFWfyh7nYfAMN9CpSlKWEkqJzKhKiTGgvGka1rmwNhM4NoNMJyiZUT8JZ+Uo69nKoXygYZK0YULE+/GQOv4WYHupuOoJl6R2Rs1DDTSQhAUltAJCRJMCSTHOpAKp7jWQSAmATPm6eHsqPU2QYNXF0YOUoDakWxSp76oKPYaU4TemiL05QeFILBUUVZFEIoHWlMK8vf5wZ+ap9Y/QoeXo+/2fmqfWP0K3OMXq3bB/omF/YNfUTUmlNhTHd9v3phf2DX1E1LNprzWevTL44hGlLNoEaUZCQaUIinQAIvpRwigg0u2NKQbhqIpRk3o7qb0Et1IdPAakmBznSoLf1tbDDbyAMzawtQmbecIMC8hR04dlWTZ2HkzBgWB4SYE0132wjbmExDSVp6XIpSUApzmIMZZn/mnXg36Z7vbUbxDaXGzPAjik/JV970jvlvJ7kYlEdKs5W+MHio9g+kVm+52GxuZbuEbU4EQHACII5GSJPZRlN4jaWOS0QUrKsmUgw2kfCJHCLk0bOoT3Y3af2i8sIIMee4tZI1PODKje3VW77E2MzhGQzh0QjN5x+Mo/KUTry+io/YJwmCaOEZUHFtNl10IhTiiCkKUoD4xJsngBA0qfakJGdQUZJnKAIuUyOYHHnXTGac8rsinFZFFLh0glZASnz1HKgXuQIHeOdR62glScwOVtalplWY5lylMEi1lOE6xa9SYxKTIkZgfOi+URmGadPNjxpMOpyFaiAMuYzoEwdeXm/TVVCDK0LQhSCFgwtB4kcCOqDSL2FNiT5smb2g8b6GY6qq+098QVZcICSP6xSIEcEImLddVJrfHGYbEK6deZLhkhaMyYHBIkRHV6ax8418a04twbxbhXTVc2dvoy8+A4pLSSkZTKSmRzVqJ4A9dWooP8ftpmqLLDWDThJNGDVqUywKdAiRPG9FW5oIvSp9FFDelSYX5eT7/Z+ap9Y/Qrvl7Hv9n5qn1j9Cuk4xer1u8PeeE+btfUTUkiL0w3eaJwWEP93at/kTUmhieNee9d5wcWijA0EN0r0dKdQaUReghERSqI1NvvxqBVtnnTJzF53jhmCkuJTmcXGZLQ0GYDVROie8xVQ3v8oCUZmcIQpWinRonmEcz16DrpnuLvTg8Cy4txbq8Q7dSejMDLmgZ586ZkmeNI00LePbLWz8OVKUM+UhlPxlrHEpEebJkmsh3Q2skbSbfxSwAVLU4tXNSViTyuah9ubYcxLynnzK13gaADRIHBIqKUuq3Zk01zcTehhDQbWppsJW64SVFtcJP4sG0LJSYueBpLcPeRhza+JVGUYknoSrWRfKog/GuY5gd9AwbQawrj6ozOEssgjvdc7hCQeazyqHZeKVBSSQoEEEagi4I65olVj1appOfPlTnJy5sgzR8nNyHhSKHJCyD8olK+oxmHEJsb9c1kWwPKitOT3Y2rEFB81xCy2YIhWdseY4QNCQOPbWn4beLCvMl5GIayEfGIBA+SpNlSL2rpuVjWkNvttJDOAdcASHMQlLeZBKgrMDoqBmAbzEW41Vt6vKAXwGMCFBJAC3CmFK081I4DmTRd6cQnaLrbbCihhoZUAAjlK44CIAHtpmvDNYc5WEGUi7h4dfVXLLL8dccU3sTZS8qekJJi8wO4Upt/d5LyMkedqlXLt6qqru/BashRdPcB4xJ7hTTGeUHFrJylDSTwSgE+KpnwokNt2sGwdxFZrhLn65Srok6zlBguq/8AXtq17IdXhVjCvSUf1LsQmODaoskgzHVFZmzv7jx/3BgcMjcfUqd2X5SlKUE4tAUn5bYhQ/yzB9HfWma1YAxeiOeiozdraqXgpIWHMoCkKHxkqmJ60kFJHUOdSqhB6q6T2Od8Ij0V11cClMtdSAakwLy8n3+z81T6x+hR/L8P5wZj+yo9Y/Qrc4xetD3ZtgsJ82Z9Wmn4dqN3ZSTgcL83Z9Wmn4g+NcL13nC7RvelwaRQONLjsqRPG4xDTZcWYQgSo/Z1msi3l3uexRIBLbPBAOo5rOquzSrB5V9qEIaYSbLlausJgJHZMnuqgNtZYK9IBA5zUhdBP0UVw9Z7xTht4GwECxAI1I4U2x+N6W5SARapEVLJozKcxA5mKRiwv9xUxgdkrDHTRdxRbaHOBLi/8IHm9p6qgG2MQlSkobJLTYyNzxAuVRwKlSe+o7LU7ht2HrSU/wCqY6zFRa8IrpMgBJJgAakmwAoljWkxungkOrUhaFK0gpUAE6zm9GlXJG7rbKCVBMCSSdQOsmpXdHdZOz2VPYhSQsgFd/NbSLxPE9fhVW3h34DjhU2iUp/JJULT+kcHE8k8NTRcVKdPY7D4dHSBxaVkDK1GXNGnd1mq/nxW1HciEpQgagSEDrWfjKqGaf6Z9JfUo5lDOqbwfoFaihCcLhnVpGUNolKRz4dpJ49VWtHrNNv7MTh3lNJcDuSApQEDNxAvw0q7+TPZiFMPOLbQs9IEjMgKiEydRbX0VnqlySTJJJJ6ybk+NWDY2+D2FZ6JpDYElRKgSSTGtwOArTK4+UfZ7acGlSW20LDonIlKZBCtYHVpVa3F3cbx3uhtSihxKUqbUNBcggp4jTrqO21va/iUZHMmXNm81JBkSBee2kt2N4nME90rQSSUlKgoGCCQeBtcCpJjApf2VjAVDNk+EEzCkHUjla4PNNbZh3A4lK0kKQoBSTzBuDWO7w78+622lpZDT7arqkKSUkEEXE68Kv8A5O9oQwygmUrSS1eSlSfyrPcfOTxgkfFpxvuhlza0dBbSuBunak0mBXRh56/CAEbQZ+aI9Y/XaN+EL+cWfmiPWv0K1GKv27iD7iwfCcM16tNS+GaEcJqO3cPvDB/NmfS2ipVo8JiuN67TgyW41oOlKEqUshKUgkngALkmlG1E1TPKztPo8M20FQp1dxxyJue7NloTPN8NrjFYpbiSSiyUSI80Dlwkye+mowTpQlWRRBAjjaLVGuGpAvylEOKAygESYBA0AFqjCCsOswAgg60i4DcKsRrNSbmN6PRecgWmfCoVTqiSSZJ1mqCpHZGzlPuoaRGZZiTokC5UeQCZPdU7tDHJW9DRPQsp6JlPHKn4yutRlRPXVYwW0ltdIEEJ6RBbVzCVEEgHUTEdhNONlpWpYCZuRJ4X1NVhlatu8hvoRnABV8IRrPb1VXtt4FkYhJPmAJJATCbzY9VTeMfSyhK1ErUBqLff+FUzaG1A5mWtJ/Vn0CucbE2xt15xIYU8tbSDICiDcczqY4SeNTG5u53uqHHjka4CYUr2D0mqa4ggAkWVcHn2d9aFuRtjpMOcOg5X27tybLGsffnW2FF2rgVMPONLsUKI7eR7xBp+7vI6rD9ATIkSTrCR5qfaadb77XD6052i0+2Mjk9WgI49vI1W2kgzeLEieJ5fflUiyVRerA1u2CjMp9KVSBlyKMyJEHQ3tHUaraUnNl0M3+2rDsU9GrpEiUkxOYAp64OvbRaYbHZjSUrKnF5kiyckSZg63ga6UwdCUqIM+aeBjvq5O7W6MuZikqSiU/GEwQUqlIk1Ttr/AJVXXlNutKT9tWN2bFkVutnQFMLUslvpMqkgWtYEaqgiw66i8FinWFNrSpSSlwkC4yrSNY7Fd4JFTGwdslLbTaCQ4QAJWrKTpE/EMXtYWqN3icK8zpKTKxOUg3hYkxofNHKhN/3e2mnFYdp9Px0yofJULKHcZp9WOeSveNOHd6NxeVl20Ek5XREK/VChbwrZXBXfG7jjZqvPX4Q/5xZ+aI9a/Qrn4Qv5xY+aI9Y/QrpHOtG3ZUPcODHPDM+rRUiy3Jpnuxh5wODP92Z9WiphprlXCz12l8EEJBJIAAJJPADU+FYNvZt44vErdvl+C2OSBOXxuT1mtc8ofSJ2e+UT52VJ/wAKlJCvRbvrClIiox1ZkUvgGUqHnKyjmaTIkD0ml8AOGoBJ79BR9Em+3llMhQ5ikGMOVKCEpJUogJA1JJgDxqULQ0VJUePAfxp5sHBqXisMlECXUGZvCVBRPcAatpFbc2OrCvlldlJCZkRdSQSBzAJInjFSOxGG1fDUYFylIJJ04xT3aDqcXiXXX3DCnFFJt8AEhAHIAfTRNm5cK6SlWdJGhtpei0yLNsnAuYlCkp8xsWhU5ldntqrbZZR7oDCTZJ889fEW1IFu2rhvPvky1h0DCkF1xFinRA0JP62tuqqBu5jEIel0+YsEKVEkTx8Ymj46O9rNvZh+kZaLQJQynKAB8FJjv4VTWn1IMpJSRcEGD41b2t6F4ZzzejdbOhE3HXOhiqptbFh11bgQlsKUTlSIA6oqx4MiD+JK1FSiVKJkk3JPXOtJ56KEGCeE0/2ds8KS44qQhAuRqSdEjrP0VrwG7LhzTNzPpFXnCbMw628oeBBTntAKTGhmwEzVIZauoiwEx9gqY2RglKUFdEoogggTcERas5HFZ2WsNlhSFOHIpUxckCClKpiOJNUrHqleg+Cj0JSDVzxEN4RwAt5CYCHRLyf8I4Caqu02YKNLoBJAjSU//NGJqwYDBLGHQ4JEJBCQEkKA+EVd3fUftLBlLSyTIzokCIBPncNfhKv+rT5GAV7mZcDQWkiDOaNSJmdbU126mUBQQW7pSoXykgKEi/VHdROn6R2zSSFtjRUE87HUdfZW5+TfaJewYQSSpk5CTxGqeuwt3VhezoBUZy25dfPhatA8lGLLeM6IEZXmlSJnzkGQfDN410xusmMpvFVvwiPzix80R61+hQ/CJ/OTPzRHrX67Xoedqe6LI9wYIn+yserRUygCbD79dRu6H5vwXzVj1aKlgkAVzdEZvapIwOKKoy9CvxIITb/FFeclma3jynNuHZzwSkmVIzRwSFBRJ6pAHfWGqZIrGXW8eCMlQStIEgi/dek8MsA1x2RN47KQSYqW1gbdQoy2A2odZA4ybmZNrU73bfyLxL8yWcO4oGfjrhtMf6z4VW3MQVEkm58B1CpfBJy4DFK4rdYb7h0jh+qKNHaFU56BA7qdF0ZJlRMWkWB7eymrCJIkwOdKPIi0z9FQG2dhwtxCScoJAJ5CjY7ClpxSCZymJGh5EUXDOFJMcRH/AB10+xyGC0FJW4XbeaRIjjer7P0j83CuIIJE6caSJ1tSmQhPD2UhN49bCWQltJkrz3OiSLD0VGN4goRY2Vc30N479aJj3iopIsCkDwsabk2iiQ2pbY7edWW1xFzA1FbPsLYyWGkBRzqi5P2dVYvsBALgSeMcesVsjKVkAAEJAo+z9Ed7sA07hnSGwVBJOaLiOusp2nYoTM5WwD4qP21sG0SDhXkZiSUkddxFZbg9jrxD2SFBWYCMskJFiT2Cq9U4vGw8Ln2ew2srKCknLcaqJEd1VreLAlnpG1TIaSoEn4QDgCTzkJUoHnE1q4YDSUJYUEpACYWlWgtyqs7xbqKxOJAS4fxiQFuFshKEoM95JIHdVcRMlA3aaUorhMjKJNpAMjjbWpvyfkjaWGEiQXQYFoCFWpXZGAGFcxSHDOTIlK4sdTIHWI8KdbnbLUrFYfFpUI6dQKYMkKlOYGIIvGvA0T/TV/yrX4RP5xZ+aI9biKFG/CMH85M/NEetxFCvU8rW9yz/ADdgvmrHq0VLoTxqB3Nn+T8H82Z9Wip3Ckxy6+Nc3Q33m2f0+CxDSSApTZidJT5wk8pGteblrtPMVvPlK2yMNs97ip0dCgaXWCFHuTmPdXnjpCQAO6s5dajryrUiCaKVnSjoqQJFWFAy7NBsZxuh4hLPp+FUE03M8hcn2eirC63/ADbhr3OIfVB/VS0OXEUUxANE8KD6iDe1FQoaX7q4o1IFKri10dYtSBHOpFEr4wf41zPSjLcpUOIGYd2o8CfCmxqCwbVbQMNhst1dGSrtUpRAqv5jUps13MEocCi3IEp1APCDreo/EohSgOBNE/DUxgUpaSla7qVdKeQ+UfsrSdi7ULiBdZMWubeFUndJ7Dk5XGitxQKUqUfMRIgGONW3A7OWhIB2i02I0bakmOZJFYvW5xOMuoaUS8tKQr4IXN8pJOWp7YWyEha8aytEPAKEi0W48JqO2dsPBvFJdcXi1Nm2cj41rpGo7asZ2EkjLASgWCUzYDQC8DuFbxjGWQO7bWkgFDZvqDbu0mie71PJIzgH5IEacDSuJwDKRBSYGlz9tRBZCFZkSLk3InTQRwrV3GZIidpbvrxDzSCVJDirqFwEgHQaWIitEwGAbZaQ02mEIACR2ce2bzVe3dxBXiLnRBJB6ynT78aszpIIjTQ9/Hx+mtYSdGdvHnf8Iz85M/NEesfrtc/CM/OTPzRHrX67XRzapuWn+b8Gf7qz6tFTTSuVRO5KJ2fgrf8AbM+rRU2hojrNc3Rj3lw22244zhkHMpqVuHgCoJyp7Yk94rMjJAmrj5XtmBnaSzm/LJS6f1SZSR2ebPfVPaI0F6zWoHR/fTtrhX30cr1HOkqkdYd+EqBEgpy66XSZ9Ed9SeOWRg8MOGZ4pixmWv4VEs6VL7XV7ywIHFWJ+s0Pso0UO4TlAtAmLc/pvSAVSynCQBpwpCmCjOLnkOoaUZtOp4iiCnMpgd8/fwqRNBggxb20iUQeynuWevlFFU320bOiLL8cCewx9+NFXeTzp03s9a7oTmB5EWjXwFJBFW0m91nkBQQ4jOhREiYve8i+lXfDPYKRlwbJnioKUeWpNUDY2BLqsoWlviCowJiw7eFafs3ZRyJ6FhWIKRBSlSAZjWVEDWsXvjc1r1bdgMsxLbTTZzJAyICZ0153mnasSRZMXNzcGec1m+3tvbQw6wRhVYZKUGAfOFjOYqFpAtFWfZO9zKgkOJOHcMQVpUEkntGlbmX0xYviHWzAKhJ4WvULtTDqzDo2yATew16qdNsOOQpDg7IEHs/5ptjnnGgc4dWDMpRl0Pbf01u8YhlshsoxqBnBGRcwRyFu41coqr7tbKYQ70yCoLKSMqxBEkSQD2R31Z1K5VYTUGd9edfwjPzkz80R61+hSf4Qx/nFn5qj1j9CujCj4ferHNpShGMxSEpASlKX3QABYAAKgADhXXN68coEKxuKIOoL7pB7RmrlCpI97FuLJUtalK5qUSfE0mHDzPjQoVaWw6ZXyj4mh0qvlHxNChTqLYB5Xyj4mlF4xwpSkuLITOUFRhOa5gTaTrFChRpbJ9Mr5R8TQ6VXyj4mhQp0th0quZ8TXOmV8o+JrtCrUW3RiF/KV4mjDFuSDnXI0OY27K5Qo1Dtw4hck5lSdTJvQViVnVaj/mNdoVaG3BiVj46vE0+wm8WLanosViG51yPOJnthV6FCrS2Xc3ux6hCsdi1DkcQ6R9am7+8GLWIXin1Dkp5w/SqhQqRbD71Y5AhGMxSByS+6B4BVK/8AWW0f7fjP/Je/3UKFSJne3H5s3u3FZhofdDs+Oaj/APWW0P7fi/8AyXv91doVJH4/aT2IUFvuuPLAyhTi1LUBc5QVEmJJMdZrtChQ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spartacus-educational.com/00knigh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438400" cy="3124200"/>
          </a:xfrm>
          <a:prstGeom prst="rect">
            <a:avLst/>
          </a:prstGeom>
          <a:noFill/>
        </p:spPr>
      </p:pic>
      <p:pic>
        <p:nvPicPr>
          <p:cNvPr id="3080" name="Picture 8" descr="http://upload.wikimedia.org/wikipedia/commons/5/50/Clara_Barton_19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2432276" cy="3105150"/>
          </a:xfrm>
          <a:prstGeom prst="rect">
            <a:avLst/>
          </a:prstGeom>
          <a:noFill/>
        </p:spPr>
      </p:pic>
      <p:pic>
        <p:nvPicPr>
          <p:cNvPr id="3082" name="Picture 10" descr="http://top5s.net/wp-content/uploads/2011/09/5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657600"/>
            <a:ext cx="2828925" cy="2781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95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The image of professional nursing was started many years ago by some of the most famous nurses </a:t>
            </a:r>
            <a:r>
              <a:rPr lang="en-US" sz="2000" dirty="0" smtClean="0"/>
              <a:t>to ever live. </a:t>
            </a:r>
            <a:r>
              <a:rPr lang="en-US" sz="2000" dirty="0" smtClean="0"/>
              <a:t>Since then, this image has been steadily evolving. </a:t>
            </a:r>
            <a:r>
              <a:rPr lang="en-US" sz="2000" dirty="0" smtClean="0"/>
              <a:t>By embracing the five qualities of knowledge, caring, leadership/teamwork, time management and honesty, I believe that we </a:t>
            </a:r>
            <a:r>
              <a:rPr lang="en-US" sz="2000" dirty="0" smtClean="0"/>
              <a:t>can create and maintain </a:t>
            </a:r>
            <a:r>
              <a:rPr lang="en-US" sz="2000" dirty="0" smtClean="0"/>
              <a:t>an image </a:t>
            </a:r>
            <a:r>
              <a:rPr lang="en-US" sz="2000" dirty="0" smtClean="0"/>
              <a:t>of professional nurses that </a:t>
            </a:r>
            <a:r>
              <a:rPr lang="en-US" sz="2000" dirty="0" smtClean="0"/>
              <a:t>our nursing ancestors would be proud of.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940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Canon Virginia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Aryah's Laptop</dc:creator>
  <cp:lastModifiedBy>Aryah's Laptop</cp:lastModifiedBy>
  <cp:revision>24</cp:revision>
  <dcterms:created xsi:type="dcterms:W3CDTF">2014-09-28T15:04:13Z</dcterms:created>
  <dcterms:modified xsi:type="dcterms:W3CDTF">2014-09-30T17:00:23Z</dcterms:modified>
</cp:coreProperties>
</file>